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37"/>
  </p:notesMasterIdLst>
  <p:sldIdLst>
    <p:sldId id="280" r:id="rId5"/>
    <p:sldId id="292" r:id="rId6"/>
    <p:sldId id="312" r:id="rId7"/>
    <p:sldId id="313" r:id="rId8"/>
    <p:sldId id="314" r:id="rId9"/>
    <p:sldId id="299" r:id="rId10"/>
    <p:sldId id="259" r:id="rId11"/>
    <p:sldId id="260" r:id="rId12"/>
    <p:sldId id="300" r:id="rId13"/>
    <p:sldId id="301" r:id="rId14"/>
    <p:sldId id="293" r:id="rId15"/>
    <p:sldId id="262" r:id="rId16"/>
    <p:sldId id="302" r:id="rId17"/>
    <p:sldId id="303" r:id="rId18"/>
    <p:sldId id="275" r:id="rId19"/>
    <p:sldId id="308" r:id="rId20"/>
    <p:sldId id="323" r:id="rId21"/>
    <p:sldId id="309" r:id="rId22"/>
    <p:sldId id="324" r:id="rId23"/>
    <p:sldId id="315" r:id="rId24"/>
    <p:sldId id="325" r:id="rId25"/>
    <p:sldId id="316" r:id="rId26"/>
    <p:sldId id="326" r:id="rId27"/>
    <p:sldId id="307" r:id="rId28"/>
    <p:sldId id="317" r:id="rId29"/>
    <p:sldId id="318" r:id="rId30"/>
    <p:sldId id="319" r:id="rId31"/>
    <p:sldId id="320" r:id="rId32"/>
    <p:sldId id="321" r:id="rId33"/>
    <p:sldId id="322" r:id="rId34"/>
    <p:sldId id="294" r:id="rId35"/>
    <p:sldId id="290"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6D9"/>
    <a:srgbClr val="00EB4C"/>
    <a:srgbClr val="A900EF"/>
    <a:srgbClr val="EEC900"/>
    <a:srgbClr val="00E9BE"/>
    <a:srgbClr val="0062E4"/>
    <a:srgbClr val="DD07BB"/>
    <a:srgbClr val="00F357"/>
    <a:srgbClr val="FFFFFF"/>
    <a:srgbClr val="FFF8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4" autoAdjust="0"/>
    <p:restoredTop sz="90561" autoAdjust="0"/>
  </p:normalViewPr>
  <p:slideViewPr>
    <p:cSldViewPr snapToGrid="0" showGuides="1">
      <p:cViewPr varScale="1">
        <p:scale>
          <a:sx n="142" d="100"/>
          <a:sy n="142" d="100"/>
        </p:scale>
        <p:origin x="624" y="168"/>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10/23/18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179004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it’s otters to the rescue of course! Patrick, the Security Admin for </a:t>
            </a:r>
            <a:r>
              <a:rPr lang="en-US" dirty="0" err="1"/>
              <a:t>Ottersby</a:t>
            </a:r>
            <a:r>
              <a:rPr lang="en-US" dirty="0"/>
              <a:t> Inc. creates a Lambda Function that will first, run the </a:t>
            </a:r>
            <a:r>
              <a:rPr lang="en-US" dirty="0" err="1"/>
              <a:t>ListAccessKeys</a:t>
            </a:r>
            <a:r>
              <a:rPr lang="en-US" dirty="0"/>
              <a:t> API.</a:t>
            </a:r>
          </a:p>
        </p:txBody>
      </p:sp>
      <p:sp>
        <p:nvSpPr>
          <p:cNvPr id="4" name="Slide Number Placeholder 3"/>
          <p:cNvSpPr>
            <a:spLocks noGrp="1"/>
          </p:cNvSpPr>
          <p:nvPr>
            <p:ph type="sldNum" sz="quarter" idx="5"/>
          </p:nvPr>
        </p:nvSpPr>
        <p:spPr/>
        <p:txBody>
          <a:bodyPr/>
          <a:lstStyle/>
          <a:p>
            <a:fld id="{69C3F2ED-74C5-7D4F-8560-0CC253E9A436}" type="slidenum">
              <a:rPr lang="en-US" smtClean="0"/>
              <a:pPr/>
              <a:t>15</a:t>
            </a:fld>
            <a:endParaRPr lang="en-US" dirty="0"/>
          </a:p>
        </p:txBody>
      </p:sp>
    </p:spTree>
    <p:extLst>
      <p:ext uri="{BB962C8B-B14F-4D97-AF65-F5344CB8AC3E}">
        <p14:creationId xmlns:p14="http://schemas.microsoft.com/office/powerpoint/2010/main" val="1068322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information it will parse the Access Key Metadata to look for an “Active” status and the “</a:t>
            </a:r>
            <a:r>
              <a:rPr lang="en-US" dirty="0" err="1"/>
              <a:t>CreateDate</a:t>
            </a:r>
            <a:r>
              <a:rPr lang="en-US" dirty="0"/>
              <a:t>” information. </a:t>
            </a:r>
          </a:p>
        </p:txBody>
      </p:sp>
      <p:sp>
        <p:nvSpPr>
          <p:cNvPr id="4" name="Slide Number Placeholder 3"/>
          <p:cNvSpPr>
            <a:spLocks noGrp="1"/>
          </p:cNvSpPr>
          <p:nvPr>
            <p:ph type="sldNum" sz="quarter" idx="5"/>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4028152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1759362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Access Keys have a </a:t>
            </a:r>
            <a:r>
              <a:rPr lang="en-US" dirty="0" err="1"/>
              <a:t>CreateDate</a:t>
            </a:r>
            <a:r>
              <a:rPr lang="en-US" dirty="0"/>
              <a:t> older than 30 days (or the timeframe your security policy requires), the Function will create a new Access Key pair. </a:t>
            </a:r>
          </a:p>
        </p:txBody>
      </p:sp>
      <p:sp>
        <p:nvSpPr>
          <p:cNvPr id="4" name="Slide Number Placeholder 3"/>
          <p:cNvSpPr>
            <a:spLocks noGrp="1"/>
          </p:cNvSpPr>
          <p:nvPr>
            <p:ph type="sldNum" sz="quarter" idx="5"/>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1354558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2116792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store a copy of the Access Keys into Secrets Manager. These will be saved with the name “</a:t>
            </a:r>
            <a:r>
              <a:rPr lang="en-US" dirty="0" err="1"/>
              <a:t>User_UserName_AccessKey</a:t>
            </a:r>
            <a:r>
              <a:rPr lang="en-US" dirty="0"/>
              <a:t>”. The ”</a:t>
            </a:r>
            <a:r>
              <a:rPr lang="en-US" dirty="0" err="1"/>
              <a:t>UserName</a:t>
            </a:r>
            <a:r>
              <a:rPr lang="en-US" dirty="0"/>
              <a:t>” will actually be replaced with the IAM Username. Access to their own specific secret is done using variables in the IAM policy. We use the ${</a:t>
            </a:r>
            <a:r>
              <a:rPr lang="en-US" dirty="0" err="1"/>
              <a:t>aws:username</a:t>
            </a:r>
            <a:r>
              <a:rPr lang="en-US" dirty="0"/>
              <a:t>} variable, as it can pull from Console and CLI, which makes creating permissions extremely simply. One Managed Policy can take care of all permissions necessary for these Users to retrieve their credentials.</a:t>
            </a:r>
          </a:p>
        </p:txBody>
      </p:sp>
      <p:sp>
        <p:nvSpPr>
          <p:cNvPr id="4" name="Slide Number Placeholder 3"/>
          <p:cNvSpPr>
            <a:spLocks noGrp="1"/>
          </p:cNvSpPr>
          <p:nvPr>
            <p:ph type="sldNum" sz="quarter" idx="5"/>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2490768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3629434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bit of action to complete the rotation, is to remove the old Access Key pair a few days after the new ones are created. This will give the user time to retrieve their new credentials and configure their CLI with them. </a:t>
            </a:r>
          </a:p>
        </p:txBody>
      </p:sp>
      <p:sp>
        <p:nvSpPr>
          <p:cNvPr id="4" name="Slide Number Placeholder 3"/>
          <p:cNvSpPr>
            <a:spLocks noGrp="1"/>
          </p:cNvSpPr>
          <p:nvPr>
            <p:ph type="sldNum" sz="quarter" idx="5"/>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7193899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125311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2227624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1458326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3624168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4254423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2257556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3810451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12225684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3406734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 neither </a:t>
            </a:r>
          </a:p>
          <a:p>
            <a:endParaRPr lang="en-US" dirty="0"/>
          </a:p>
          <a:p>
            <a:r>
              <a:rPr lang="en-US" dirty="0"/>
              <a:t>SSM – Is a service used to store and retrieve configuration data, including secrets. It’s free to use and gives you the control to build and schedule your own rotation. It also has CloudFormation support and access logging via CloudTrail. And it’s available to anyone!</a:t>
            </a:r>
          </a:p>
          <a:p>
            <a:endParaRPr lang="en-US" dirty="0"/>
          </a:p>
          <a:p>
            <a:r>
              <a:rPr lang="en-US" dirty="0"/>
              <a:t>ASM – Is a service specifically built to manage the lifecycle management for secrets. The cost is more, but the value received is increased as well. AWS will manage your secret rotation, which helps you meet security and compliance requirements. It has full access logging via CloudTrail and CloudFormation on roadmap. This product was really focused on ENT customers.</a:t>
            </a:r>
          </a:p>
          <a:p>
            <a:endParaRPr lang="en-US" dirty="0"/>
          </a:p>
          <a:p>
            <a:r>
              <a:rPr lang="en-US" dirty="0"/>
              <a:t>There are reasons to use either service for your secret needs. One is not necessarily better than the other. We’re just giving customers more options to meet their needs with different features. </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3548383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 neither </a:t>
            </a:r>
          </a:p>
          <a:p>
            <a:endParaRPr lang="en-US" dirty="0"/>
          </a:p>
          <a:p>
            <a:r>
              <a:rPr lang="en-US" dirty="0"/>
              <a:t>SSM – Is a service used to store and retrieve configuration data, including secrets. It’s free to use and gives you the control to build and schedule your own rotation. It also has CloudFormation support and access logging via CloudTrail. And it’s available to anyone!</a:t>
            </a:r>
          </a:p>
          <a:p>
            <a:endParaRPr lang="en-US" dirty="0"/>
          </a:p>
          <a:p>
            <a:r>
              <a:rPr lang="en-US" dirty="0"/>
              <a:t>ASM – Is a service specifically built to manage the lifecycle management for secrets. The cost is more, but the value received is increased as well. AWS will manage your secret rotation, which helps you meet security and compliance requirements. It has full access logging via CloudTrail and CloudFormation on roadmap. This product was really focused on ENT customers.</a:t>
            </a:r>
          </a:p>
          <a:p>
            <a:endParaRPr lang="en-US" dirty="0"/>
          </a:p>
          <a:p>
            <a:r>
              <a:rPr lang="en-US" dirty="0"/>
              <a:t>There are reasons to use either service for your secret needs. One is not necessarily better than the other. We’re just giving customers more options to meet their needs with different features. </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3726176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 neither one is better than the other. </a:t>
            </a:r>
          </a:p>
          <a:p>
            <a:endParaRPr lang="en-US" dirty="0"/>
          </a:p>
          <a:p>
            <a:r>
              <a:rPr lang="en-US" dirty="0"/>
              <a:t>SSM – Is a service used to store and retrieve configuration data, including secrets. It’s free to use and gives you the control to build and schedule your own rotation. It also has CloudFormation support and access logging via CloudTrail. And it’s available to anyone!</a:t>
            </a:r>
          </a:p>
          <a:p>
            <a:endParaRPr lang="en-US" dirty="0"/>
          </a:p>
          <a:p>
            <a:r>
              <a:rPr lang="en-US" dirty="0"/>
              <a:t>ASM – Is a service specifically built to manage the lifecycle management for secrets. The cost is more, but the value received is increased as well. AWS will manage your secret rotation, which helps you meet security and compliance requirements. It has full access logging via CloudTrail and CloudFormation on roadmap. This product was really focused on ENT customers.</a:t>
            </a:r>
          </a:p>
          <a:p>
            <a:endParaRPr lang="en-US" dirty="0"/>
          </a:p>
          <a:p>
            <a:r>
              <a:rPr lang="en-US" dirty="0"/>
              <a:t>There are reasons to use either service for your secret needs. One is not necessarily better than the other. We’re just giving customers more options to meet their needs with different features. </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1450402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Besides a Security Otter</a:t>
            </a:r>
          </a:p>
        </p:txBody>
      </p:sp>
      <p:sp>
        <p:nvSpPr>
          <p:cNvPr id="4" name="Slide Number Placeholder 3"/>
          <p:cNvSpPr>
            <a:spLocks noGrp="1"/>
          </p:cNvSpPr>
          <p:nvPr>
            <p:ph type="sldNum" sz="quarter" idx="5"/>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1160871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want a way to ensure IAM User Access Keys are kept safe. We hear so many stories in support of Access Keys being compromised as they were left in GitHub code, emailed to vendors or even 3</a:t>
            </a:r>
            <a:r>
              <a:rPr lang="en-US" baseline="30000" dirty="0"/>
              <a:t>rd</a:t>
            </a:r>
            <a:r>
              <a:rPr lang="en-US" dirty="0"/>
              <a:t> parties. And, if one set of keys are compromised, how do you know other’s aren’t? So, it’s been highly requested to have a method that can securely store encrypted Access Keys, in a way that is consistently available. </a:t>
            </a:r>
          </a:p>
        </p:txBody>
      </p:sp>
      <p:sp>
        <p:nvSpPr>
          <p:cNvPr id="4" name="Slide Number Placeholder 3"/>
          <p:cNvSpPr>
            <a:spLocks noGrp="1"/>
          </p:cNvSpPr>
          <p:nvPr>
            <p:ph type="sldNum" sz="quarter" idx="5"/>
          </p:nvPr>
        </p:nvSpPr>
        <p:spPr/>
        <p:txBody>
          <a:bodyPr/>
          <a:lstStyle/>
          <a:p>
            <a:fld id="{69C3F2ED-74C5-7D4F-8560-0CC253E9A436}" type="slidenum">
              <a:rPr lang="en-US" smtClean="0"/>
              <a:pPr/>
              <a:t>12</a:t>
            </a:fld>
            <a:endParaRPr lang="en-US" dirty="0"/>
          </a:p>
        </p:txBody>
      </p:sp>
    </p:spTree>
    <p:extLst>
      <p:ext uri="{BB962C8B-B14F-4D97-AF65-F5344CB8AC3E}">
        <p14:creationId xmlns:p14="http://schemas.microsoft.com/office/powerpoint/2010/main" val="373578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Aside from the encrypted, consistent storage, customers also want to have the option to enforce Access Key rotation. Security Best Practices states you should always use Roles or Federation to ensure temporary Access Keys are used or created. However, there are always going to be special cases where static Access Keys are necessary. But, you definitely don’t want them hanging around for years at a time w/out changing. So, enforced rotation at a customer specified timeframe was the second most requested feature. </a:t>
            </a:r>
          </a:p>
        </p:txBody>
      </p:sp>
      <p:sp>
        <p:nvSpPr>
          <p:cNvPr id="4" name="Slide Number Placeholder 3"/>
          <p:cNvSpPr>
            <a:spLocks noGrp="1"/>
          </p:cNvSpPr>
          <p:nvPr>
            <p:ph type="sldNum" sz="quarter" idx="5"/>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477604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an easy way for IAM Users to access these new credentials. Customers didn’t want to go through the mess of setting up emails or phone numbers for SNS messaging of these credentials, as then you void the first request. Having these sit in an email Inbox or phone isn’t very secure. So, a method was necessary to ensure these could be kept in a secure location, but also be easily retrieved by the specific User. And they should only have access to request their own IAM User credentials. So, what do we do?</a:t>
            </a:r>
          </a:p>
        </p:txBody>
      </p:sp>
      <p:sp>
        <p:nvSpPr>
          <p:cNvPr id="4" name="Slide Number Placeholder 3"/>
          <p:cNvSpPr>
            <a:spLocks noGrp="1"/>
          </p:cNvSpPr>
          <p:nvPr>
            <p:ph type="sldNum" sz="quarter" idx="5"/>
          </p:nvPr>
        </p:nvSpPr>
        <p:spPr/>
        <p:txBody>
          <a:bodyPr/>
          <a:lstStyle/>
          <a:p>
            <a:fld id="{69C3F2ED-74C5-7D4F-8560-0CC253E9A436}" type="slidenum">
              <a:rPr lang="en-US" smtClean="0"/>
              <a:pPr/>
              <a:t>14</a:t>
            </a:fld>
            <a:endParaRPr lang="en-US" dirty="0"/>
          </a:p>
        </p:txBody>
      </p:sp>
    </p:spTree>
    <p:extLst>
      <p:ext uri="{BB962C8B-B14F-4D97-AF65-F5344CB8AC3E}">
        <p14:creationId xmlns:p14="http://schemas.microsoft.com/office/powerpoint/2010/main" val="4967802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ext Placeholder 3"/>
          <p:cNvSpPr>
            <a:spLocks noGrp="1"/>
          </p:cNvSpPr>
          <p:nvPr>
            <p:ph type="body" sz="quarter" idx="10"/>
          </p:nvPr>
        </p:nvSpPr>
        <p:spPr>
          <a:xfrm>
            <a:off x="5315954" y="986406"/>
            <a:ext cx="3683000" cy="433387"/>
          </a:xfrm>
        </p:spPr>
        <p:txBody>
          <a:bodyPr>
            <a:noAutofit/>
          </a:bodyPr>
          <a:lstStyle>
            <a:lvl1pPr algn="ctr">
              <a:defRPr>
                <a:solidFill>
                  <a:srgbClr val="FFFFFF"/>
                </a:solidFill>
              </a:defRPr>
            </a:lvl1pPr>
          </a:lstStyle>
          <a:p>
            <a:pPr lvl="0"/>
            <a:r>
              <a:rPr lang="en-US" sz="2000" i="1" dirty="0">
                <a:solidFill>
                  <a:schemeClr val="bg1"/>
                </a:solidFill>
              </a:rPr>
              <a:t>Click to edit Presenter, Team</a:t>
            </a:r>
          </a:p>
        </p:txBody>
      </p:sp>
      <p:sp>
        <p:nvSpPr>
          <p:cNvPr id="20" name="Text Placeholder 6"/>
          <p:cNvSpPr>
            <a:spLocks noGrp="1"/>
          </p:cNvSpPr>
          <p:nvPr>
            <p:ph type="body" sz="quarter" idx="12"/>
          </p:nvPr>
        </p:nvSpPr>
        <p:spPr>
          <a:xfrm>
            <a:off x="1653460" y="134291"/>
            <a:ext cx="7324988" cy="744537"/>
          </a:xfrm>
          <a:noFill/>
          <a:ln>
            <a:noFill/>
          </a:ln>
        </p:spPr>
        <p:txBody>
          <a:bodyPr/>
          <a:lstStyle>
            <a:lvl1pPr algn="r">
              <a:defRPr sz="4000" b="1"/>
            </a:lvl1pPr>
          </a:lstStyle>
          <a:p>
            <a:r>
              <a:rPr lang="en-US" dirty="0">
                <a:solidFill>
                  <a:schemeClr val="bg1"/>
                </a:solidFill>
              </a:rPr>
              <a:t>Session Title</a:t>
            </a:r>
          </a:p>
        </p:txBody>
      </p:sp>
      <p:sp>
        <p:nvSpPr>
          <p:cNvPr id="22" name="TextBox 21"/>
          <p:cNvSpPr txBox="1"/>
          <p:nvPr userDrawn="1"/>
        </p:nvSpPr>
        <p:spPr>
          <a:xfrm>
            <a:off x="3828046" y="4912051"/>
            <a:ext cx="1487908" cy="261610"/>
          </a:xfrm>
          <a:prstGeom prst="rect">
            <a:avLst/>
          </a:prstGeom>
          <a:noFill/>
        </p:spPr>
        <p:txBody>
          <a:bodyPr wrap="none" rtlCol="0">
            <a:spAutoFit/>
          </a:bodyPr>
          <a:lstStyle/>
          <a:p>
            <a:r>
              <a:rPr lang="en-US" sz="1100" dirty="0">
                <a:solidFill>
                  <a:schemeClr val="tx1"/>
                </a:solidFill>
              </a:rPr>
              <a:t>Amazon Confidential</a:t>
            </a:r>
          </a:p>
        </p:txBody>
      </p:sp>
    </p:spTree>
    <p:extLst>
      <p:ext uri="{BB962C8B-B14F-4D97-AF65-F5344CB8AC3E}">
        <p14:creationId xmlns:p14="http://schemas.microsoft.com/office/powerpoint/2010/main" val="2005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asted-image.pdf"/>
          <p:cNvPicPr>
            <a:picLocks noChangeAspect="1"/>
          </p:cNvPicPr>
          <p:nvPr userDrawn="1"/>
        </p:nvPicPr>
        <p:blipFill>
          <a:blip r:embed="rId2">
            <a:extLst/>
          </a:blip>
          <a:stretch>
            <a:fillRect/>
          </a:stretch>
        </p:blipFill>
        <p:spPr>
          <a:xfrm>
            <a:off x="-123197" y="114936"/>
            <a:ext cx="5122548" cy="679923"/>
          </a:xfrm>
          <a:prstGeom prst="rect">
            <a:avLst/>
          </a:prstGeom>
          <a:ln w="12700">
            <a:miter lim="400000"/>
          </a:ln>
        </p:spPr>
      </p:pic>
      <p:sp>
        <p:nvSpPr>
          <p:cNvPr id="4" name="Title 1"/>
          <p:cNvSpPr>
            <a:spLocks noGrp="1"/>
          </p:cNvSpPr>
          <p:nvPr>
            <p:ph type="title"/>
          </p:nvPr>
        </p:nvSpPr>
        <p:spPr>
          <a:xfrm>
            <a:off x="338681" y="182301"/>
            <a:ext cx="4660670" cy="545192"/>
          </a:xfrm>
        </p:spPr>
        <p:txBody>
          <a:bodyPr/>
          <a:lstStyle/>
          <a:p>
            <a:r>
              <a:rPr lang="en-US" dirty="0"/>
              <a:t>Click to edit</a:t>
            </a:r>
          </a:p>
        </p:txBody>
      </p:sp>
      <p:pic>
        <p:nvPicPr>
          <p:cNvPr id="5" name="pasted-image.pdf"/>
          <p:cNvPicPr>
            <a:picLocks noChangeAspect="1"/>
          </p:cNvPicPr>
          <p:nvPr userDrawn="1"/>
        </p:nvPicPr>
        <p:blipFill>
          <a:blip r:embed="rId3">
            <a:extLst/>
          </a:blip>
          <a:stretch>
            <a:fillRect/>
          </a:stretch>
        </p:blipFill>
        <p:spPr>
          <a:xfrm>
            <a:off x="7833277" y="4318179"/>
            <a:ext cx="970446" cy="545742"/>
          </a:xfrm>
          <a:prstGeom prst="rect">
            <a:avLst/>
          </a:prstGeom>
          <a:ln w="12700">
            <a:miter lim="400000"/>
          </a:ln>
        </p:spPr>
      </p:pic>
      <p:sp>
        <p:nvSpPr>
          <p:cNvPr id="6" name="TextBox 5"/>
          <p:cNvSpPr txBox="1"/>
          <p:nvPr userDrawn="1"/>
        </p:nvSpPr>
        <p:spPr>
          <a:xfrm>
            <a:off x="3828046" y="4912051"/>
            <a:ext cx="1487908" cy="261610"/>
          </a:xfrm>
          <a:prstGeom prst="rect">
            <a:avLst/>
          </a:prstGeom>
          <a:noFill/>
        </p:spPr>
        <p:txBody>
          <a:bodyPr wrap="none" rtlCol="0">
            <a:spAutoFit/>
          </a:bodyPr>
          <a:lstStyle/>
          <a:p>
            <a:r>
              <a:rPr lang="en-US" sz="1100">
                <a:solidFill>
                  <a:schemeClr val="tx1"/>
                </a:solidFill>
              </a:rPr>
              <a:t>Amazon Confidential</a:t>
            </a:r>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3" name="pasted-image.pdf"/>
          <p:cNvPicPr>
            <a:picLocks noChangeAspect="1"/>
          </p:cNvPicPr>
          <p:nvPr userDrawn="1"/>
        </p:nvPicPr>
        <p:blipFill>
          <a:blip r:embed="rId2">
            <a:extLst/>
          </a:blip>
          <a:stretch>
            <a:fillRect/>
          </a:stretch>
        </p:blipFill>
        <p:spPr>
          <a:xfrm>
            <a:off x="-234893" y="1676681"/>
            <a:ext cx="7470498" cy="1786855"/>
          </a:xfrm>
          <a:prstGeom prst="rect">
            <a:avLst/>
          </a:prstGeom>
          <a:ln w="12700">
            <a:miter lim="400000"/>
          </a:ln>
        </p:spPr>
      </p:pic>
      <p:sp>
        <p:nvSpPr>
          <p:cNvPr id="4" name="Title 1"/>
          <p:cNvSpPr>
            <a:spLocks noGrp="1"/>
          </p:cNvSpPr>
          <p:nvPr>
            <p:ph type="title"/>
          </p:nvPr>
        </p:nvSpPr>
        <p:spPr>
          <a:xfrm>
            <a:off x="0" y="2166901"/>
            <a:ext cx="7235604" cy="806413"/>
          </a:xfrm>
        </p:spPr>
        <p:txBody>
          <a:bodyPr/>
          <a:lstStyle/>
          <a:p>
            <a:pPr algn="ctr"/>
            <a:r>
              <a:rPr lang="en-US" sz="4800" dirty="0"/>
              <a:t>Title Only</a:t>
            </a:r>
          </a:p>
        </p:txBody>
      </p:sp>
      <p:sp>
        <p:nvSpPr>
          <p:cNvPr id="5" name="TextBox 4"/>
          <p:cNvSpPr txBox="1"/>
          <p:nvPr userDrawn="1"/>
        </p:nvSpPr>
        <p:spPr>
          <a:xfrm>
            <a:off x="3828046" y="4912051"/>
            <a:ext cx="1487908" cy="261610"/>
          </a:xfrm>
          <a:prstGeom prst="rect">
            <a:avLst/>
          </a:prstGeom>
          <a:noFill/>
        </p:spPr>
        <p:txBody>
          <a:bodyPr wrap="none" rtlCol="0">
            <a:spAutoFit/>
          </a:bodyPr>
          <a:lstStyle/>
          <a:p>
            <a:r>
              <a:rPr lang="en-US" sz="1100">
                <a:solidFill>
                  <a:schemeClr val="tx1"/>
                </a:solidFill>
              </a:rPr>
              <a:t>Amazon Confidential</a:t>
            </a:r>
          </a:p>
        </p:txBody>
      </p:sp>
    </p:spTree>
    <p:extLst>
      <p:ext uri="{BB962C8B-B14F-4D97-AF65-F5344CB8AC3E}">
        <p14:creationId xmlns:p14="http://schemas.microsoft.com/office/powerpoint/2010/main" val="400688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483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val Reminder">
    <p:spTree>
      <p:nvGrpSpPr>
        <p:cNvPr id="1" name=""/>
        <p:cNvGrpSpPr/>
        <p:nvPr/>
      </p:nvGrpSpPr>
      <p:grpSpPr>
        <a:xfrm>
          <a:off x="0" y="0"/>
          <a:ext cx="0" cy="0"/>
          <a:chOff x="0" y="0"/>
          <a:chExt cx="0" cy="0"/>
        </a:xfrm>
      </p:grpSpPr>
      <p:sp>
        <p:nvSpPr>
          <p:cNvPr id="5" name="TextBox 4"/>
          <p:cNvSpPr txBox="1"/>
          <p:nvPr userDrawn="1"/>
        </p:nvSpPr>
        <p:spPr>
          <a:xfrm>
            <a:off x="1709616" y="2474872"/>
            <a:ext cx="5724769" cy="1138773"/>
          </a:xfrm>
          <a:prstGeom prst="rect">
            <a:avLst/>
          </a:prstGeom>
          <a:noFill/>
        </p:spPr>
        <p:txBody>
          <a:bodyPr wrap="square" rtlCol="0">
            <a:spAutoFit/>
          </a:bodyPr>
          <a:lstStyle/>
          <a:p>
            <a:pPr algn="ctr"/>
            <a:r>
              <a:rPr lang="en-US" sz="3400" b="1" dirty="0">
                <a:solidFill>
                  <a:schemeClr val="tx1"/>
                </a:solidFill>
              </a:rPr>
              <a:t>Remember to complete your evaluations!</a:t>
            </a:r>
          </a:p>
        </p:txBody>
      </p:sp>
      <p:pic>
        <p:nvPicPr>
          <p:cNvPr id="4" name="Picture 3"/>
          <p:cNvPicPr>
            <a:picLocks noChangeAspect="1"/>
          </p:cNvPicPr>
          <p:nvPr userDrawn="1"/>
        </p:nvPicPr>
        <p:blipFill>
          <a:blip r:embed="rId2"/>
          <a:stretch>
            <a:fillRect/>
          </a:stretch>
        </p:blipFill>
        <p:spPr>
          <a:xfrm>
            <a:off x="3990323" y="795976"/>
            <a:ext cx="1150655" cy="1532574"/>
          </a:xfrm>
          <a:prstGeom prst="rect">
            <a:avLst/>
          </a:prstGeom>
        </p:spPr>
      </p:pic>
      <p:pic>
        <p:nvPicPr>
          <p:cNvPr id="6" name="pasted-image.pdf"/>
          <p:cNvPicPr>
            <a:picLocks noChangeAspect="1"/>
          </p:cNvPicPr>
          <p:nvPr userDrawn="1"/>
        </p:nvPicPr>
        <p:blipFill>
          <a:blip r:embed="rId3">
            <a:extLst/>
          </a:blip>
          <a:stretch>
            <a:fillRect/>
          </a:stretch>
        </p:blipFill>
        <p:spPr>
          <a:xfrm>
            <a:off x="0" y="0"/>
            <a:ext cx="9148778" cy="5143500"/>
          </a:xfrm>
          <a:prstGeom prst="rect">
            <a:avLst/>
          </a:prstGeom>
          <a:ln w="12700">
            <a:miter lim="400000"/>
          </a:ln>
        </p:spPr>
      </p:pic>
      <p:pic>
        <p:nvPicPr>
          <p:cNvPr id="7" name="pasted-image.pdf"/>
          <p:cNvPicPr>
            <a:picLocks noChangeAspect="1"/>
          </p:cNvPicPr>
          <p:nvPr userDrawn="1"/>
        </p:nvPicPr>
        <p:blipFill>
          <a:blip r:embed="rId4">
            <a:extLst/>
          </a:blip>
          <a:stretch>
            <a:fillRect/>
          </a:stretch>
        </p:blipFill>
        <p:spPr>
          <a:xfrm>
            <a:off x="4089166" y="3877504"/>
            <a:ext cx="970446" cy="545742"/>
          </a:xfrm>
          <a:prstGeom prst="rect">
            <a:avLst/>
          </a:prstGeom>
          <a:ln w="12700">
            <a:miter lim="400000"/>
          </a:ln>
        </p:spPr>
      </p:pic>
    </p:spTree>
    <p:extLst>
      <p:ext uri="{BB962C8B-B14F-4D97-AF65-F5344CB8AC3E}">
        <p14:creationId xmlns:p14="http://schemas.microsoft.com/office/powerpoint/2010/main" val="6562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Related Sessions">
    <p:spTree>
      <p:nvGrpSpPr>
        <p:cNvPr id="1" name=""/>
        <p:cNvGrpSpPr/>
        <p:nvPr/>
      </p:nvGrpSpPr>
      <p:grpSpPr>
        <a:xfrm>
          <a:off x="0" y="0"/>
          <a:ext cx="0" cy="0"/>
          <a:chOff x="0" y="0"/>
          <a:chExt cx="0" cy="0"/>
        </a:xfrm>
      </p:grpSpPr>
      <p:sp>
        <p:nvSpPr>
          <p:cNvPr id="4" name="Content Placeholder 1"/>
          <p:cNvSpPr>
            <a:spLocks noGrp="1"/>
          </p:cNvSpPr>
          <p:nvPr>
            <p:ph idx="1"/>
          </p:nvPr>
        </p:nvSpPr>
        <p:spPr>
          <a:xfrm>
            <a:off x="340592" y="1009332"/>
            <a:ext cx="8205304" cy="3177078"/>
          </a:xfrm>
        </p:spPr>
        <p:txBody>
          <a:bodyPr/>
          <a:lstStyle/>
          <a:p>
            <a:endParaRPr lang="en-US" dirty="0"/>
          </a:p>
        </p:txBody>
      </p:sp>
      <p:sp>
        <p:nvSpPr>
          <p:cNvPr id="6" name="TextBox 5"/>
          <p:cNvSpPr txBox="1"/>
          <p:nvPr userDrawn="1"/>
        </p:nvSpPr>
        <p:spPr>
          <a:xfrm>
            <a:off x="3179428" y="360727"/>
            <a:ext cx="184731" cy="369332"/>
          </a:xfrm>
          <a:prstGeom prst="rect">
            <a:avLst/>
          </a:prstGeom>
          <a:noFill/>
        </p:spPr>
        <p:txBody>
          <a:bodyPr wrap="none" rtlCol="0">
            <a:spAutoFit/>
          </a:bodyPr>
          <a:lstStyle/>
          <a:p>
            <a:endParaRPr lang="en-US" dirty="0"/>
          </a:p>
        </p:txBody>
      </p:sp>
      <p:pic>
        <p:nvPicPr>
          <p:cNvPr id="7" name="pasted-image.pdf"/>
          <p:cNvPicPr>
            <a:picLocks noChangeAspect="1"/>
          </p:cNvPicPr>
          <p:nvPr userDrawn="1"/>
        </p:nvPicPr>
        <p:blipFill>
          <a:blip r:embed="rId2">
            <a:extLst/>
          </a:blip>
          <a:stretch>
            <a:fillRect/>
          </a:stretch>
        </p:blipFill>
        <p:spPr>
          <a:xfrm>
            <a:off x="-366478" y="116122"/>
            <a:ext cx="5122548" cy="679923"/>
          </a:xfrm>
          <a:prstGeom prst="rect">
            <a:avLst/>
          </a:prstGeom>
          <a:ln w="12700">
            <a:miter lim="400000"/>
          </a:ln>
        </p:spPr>
      </p:pic>
      <p:sp>
        <p:nvSpPr>
          <p:cNvPr id="8" name="Title 1"/>
          <p:cNvSpPr txBox="1">
            <a:spLocks/>
          </p:cNvSpPr>
          <p:nvPr userDrawn="1"/>
        </p:nvSpPr>
        <p:spPr>
          <a:xfrm>
            <a:off x="340592" y="183487"/>
            <a:ext cx="4415478" cy="545192"/>
          </a:xfrm>
          <a:prstGeom prst="rect">
            <a:avLst/>
          </a:prstGeom>
        </p:spPr>
        <p:txBody>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t>Related Sessions</a:t>
            </a:r>
          </a:p>
        </p:txBody>
      </p:sp>
      <p:pic>
        <p:nvPicPr>
          <p:cNvPr id="9" name="pasted-image.pdf"/>
          <p:cNvPicPr>
            <a:picLocks noChangeAspect="1"/>
          </p:cNvPicPr>
          <p:nvPr userDrawn="1"/>
        </p:nvPicPr>
        <p:blipFill>
          <a:blip r:embed="rId3">
            <a:extLst/>
          </a:blip>
          <a:stretch>
            <a:fillRect/>
          </a:stretch>
        </p:blipFill>
        <p:spPr>
          <a:xfrm>
            <a:off x="7833277" y="4318179"/>
            <a:ext cx="970446" cy="545742"/>
          </a:xfrm>
          <a:prstGeom prst="rect">
            <a:avLst/>
          </a:prstGeom>
          <a:ln w="12700">
            <a:miter lim="400000"/>
          </a:ln>
        </p:spPr>
      </p:pic>
      <p:sp>
        <p:nvSpPr>
          <p:cNvPr id="10" name="TextBox 9"/>
          <p:cNvSpPr txBox="1"/>
          <p:nvPr userDrawn="1"/>
        </p:nvSpPr>
        <p:spPr>
          <a:xfrm>
            <a:off x="3828046" y="4912051"/>
            <a:ext cx="1487908" cy="261610"/>
          </a:xfrm>
          <a:prstGeom prst="rect">
            <a:avLst/>
          </a:prstGeom>
          <a:noFill/>
        </p:spPr>
        <p:txBody>
          <a:bodyPr wrap="none" rtlCol="0">
            <a:spAutoFit/>
          </a:bodyPr>
          <a:lstStyle/>
          <a:p>
            <a:r>
              <a:rPr lang="en-US" sz="1100">
                <a:solidFill>
                  <a:schemeClr val="tx1"/>
                </a:solidFill>
              </a:rPr>
              <a:t>Amazon Confidential</a:t>
            </a:r>
          </a:p>
        </p:txBody>
      </p:sp>
    </p:spTree>
    <p:extLst>
      <p:ext uri="{BB962C8B-B14F-4D97-AF65-F5344CB8AC3E}">
        <p14:creationId xmlns:p14="http://schemas.microsoft.com/office/powerpoint/2010/main" val="375070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ssion Pre-reqs">
    <p:spTree>
      <p:nvGrpSpPr>
        <p:cNvPr id="1" name=""/>
        <p:cNvGrpSpPr/>
        <p:nvPr/>
      </p:nvGrpSpPr>
      <p:grpSpPr>
        <a:xfrm>
          <a:off x="0" y="0"/>
          <a:ext cx="0" cy="0"/>
          <a:chOff x="0" y="0"/>
          <a:chExt cx="0" cy="0"/>
        </a:xfrm>
      </p:grpSpPr>
      <p:pic>
        <p:nvPicPr>
          <p:cNvPr id="6" name="pasted-image.pdf"/>
          <p:cNvPicPr>
            <a:picLocks noChangeAspect="1"/>
          </p:cNvPicPr>
          <p:nvPr userDrawn="1"/>
        </p:nvPicPr>
        <p:blipFill>
          <a:blip r:embed="rId2">
            <a:extLst/>
          </a:blip>
          <a:stretch>
            <a:fillRect/>
          </a:stretch>
        </p:blipFill>
        <p:spPr>
          <a:xfrm>
            <a:off x="-290978" y="129930"/>
            <a:ext cx="6607887" cy="679923"/>
          </a:xfrm>
          <a:prstGeom prst="rect">
            <a:avLst/>
          </a:prstGeom>
          <a:ln w="12700">
            <a:miter lim="400000"/>
          </a:ln>
        </p:spPr>
      </p:pic>
      <p:sp>
        <p:nvSpPr>
          <p:cNvPr id="7" name="Content Placeholder 1"/>
          <p:cNvSpPr>
            <a:spLocks noGrp="1"/>
          </p:cNvSpPr>
          <p:nvPr>
            <p:ph idx="1"/>
          </p:nvPr>
        </p:nvSpPr>
        <p:spPr>
          <a:xfrm>
            <a:off x="340592" y="1009332"/>
            <a:ext cx="8205304" cy="3553926"/>
          </a:xfrm>
        </p:spPr>
        <p:txBody>
          <a:bodyPr/>
          <a:lstStyle/>
          <a:p>
            <a:endParaRPr lang="en-US" dirty="0"/>
          </a:p>
        </p:txBody>
      </p:sp>
      <p:sp>
        <p:nvSpPr>
          <p:cNvPr id="8" name="Title 1"/>
          <p:cNvSpPr txBox="1">
            <a:spLocks/>
          </p:cNvSpPr>
          <p:nvPr userDrawn="1"/>
        </p:nvSpPr>
        <p:spPr>
          <a:xfrm>
            <a:off x="340592" y="197020"/>
            <a:ext cx="5976317" cy="545741"/>
          </a:xfrm>
          <a:prstGeom prst="rect">
            <a:avLst/>
          </a:prstGeom>
        </p:spPr>
        <p:txBody>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t>What to Expect from the Session</a:t>
            </a:r>
          </a:p>
        </p:txBody>
      </p:sp>
      <p:sp>
        <p:nvSpPr>
          <p:cNvPr id="9" name="TextBox 8"/>
          <p:cNvSpPr txBox="1"/>
          <p:nvPr userDrawn="1"/>
        </p:nvSpPr>
        <p:spPr>
          <a:xfrm>
            <a:off x="3828046" y="4912051"/>
            <a:ext cx="1487908" cy="261610"/>
          </a:xfrm>
          <a:prstGeom prst="rect">
            <a:avLst/>
          </a:prstGeom>
          <a:noFill/>
        </p:spPr>
        <p:txBody>
          <a:bodyPr wrap="none" rtlCol="0">
            <a:spAutoFit/>
          </a:bodyPr>
          <a:lstStyle/>
          <a:p>
            <a:r>
              <a:rPr lang="en-US" sz="1100">
                <a:solidFill>
                  <a:schemeClr val="tx1"/>
                </a:solidFill>
              </a:rPr>
              <a:t>Amazon Confidential</a:t>
            </a:r>
          </a:p>
        </p:txBody>
      </p:sp>
    </p:spTree>
    <p:extLst>
      <p:ext uri="{BB962C8B-B14F-4D97-AF65-F5344CB8AC3E}">
        <p14:creationId xmlns:p14="http://schemas.microsoft.com/office/powerpoint/2010/main" val="200872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asted-image.pdf"/>
          <p:cNvPicPr>
            <a:picLocks noChangeAspect="1"/>
          </p:cNvPicPr>
          <p:nvPr userDrawn="1"/>
        </p:nvPicPr>
        <p:blipFill>
          <a:blip r:embed="rId2">
            <a:extLst/>
          </a:blip>
          <a:stretch>
            <a:fillRect/>
          </a:stretch>
        </p:blipFill>
        <p:spPr>
          <a:xfrm>
            <a:off x="7833277" y="4318179"/>
            <a:ext cx="970446" cy="545742"/>
          </a:xfrm>
          <a:prstGeom prst="rect">
            <a:avLst/>
          </a:prstGeom>
          <a:ln w="12700">
            <a:miter lim="400000"/>
          </a:ln>
        </p:spPr>
      </p:pic>
      <p:pic>
        <p:nvPicPr>
          <p:cNvPr id="5" name="pasted-image.pdf"/>
          <p:cNvPicPr>
            <a:picLocks noChangeAspect="1"/>
          </p:cNvPicPr>
          <p:nvPr userDrawn="1"/>
        </p:nvPicPr>
        <p:blipFill>
          <a:blip r:embed="rId3">
            <a:extLst/>
          </a:blip>
          <a:stretch>
            <a:fillRect/>
          </a:stretch>
        </p:blipFill>
        <p:spPr>
          <a:xfrm>
            <a:off x="-123197" y="114936"/>
            <a:ext cx="5122548" cy="679923"/>
          </a:xfrm>
          <a:prstGeom prst="rect">
            <a:avLst/>
          </a:prstGeom>
          <a:ln w="12700">
            <a:miter lim="400000"/>
          </a:ln>
        </p:spPr>
      </p:pic>
      <p:sp>
        <p:nvSpPr>
          <p:cNvPr id="6" name="Title 1"/>
          <p:cNvSpPr>
            <a:spLocks noGrp="1"/>
          </p:cNvSpPr>
          <p:nvPr>
            <p:ph type="title"/>
          </p:nvPr>
        </p:nvSpPr>
        <p:spPr>
          <a:xfrm>
            <a:off x="340592" y="182026"/>
            <a:ext cx="4658759" cy="545741"/>
          </a:xfrm>
        </p:spPr>
        <p:txBody>
          <a:bodyPr/>
          <a:lstStyle/>
          <a:p>
            <a:r>
              <a:rPr lang="en-US" dirty="0"/>
              <a:t>Title + Content</a:t>
            </a:r>
          </a:p>
        </p:txBody>
      </p:sp>
      <p:sp>
        <p:nvSpPr>
          <p:cNvPr id="7" name="Content Placeholder 2"/>
          <p:cNvSpPr>
            <a:spLocks noGrp="1"/>
          </p:cNvSpPr>
          <p:nvPr>
            <p:ph idx="1"/>
          </p:nvPr>
        </p:nvSpPr>
        <p:spPr>
          <a:xfrm>
            <a:off x="340592" y="1009332"/>
            <a:ext cx="8205304" cy="3553926"/>
          </a:xfrm>
        </p:spPr>
        <p:txBody>
          <a:bodyPr/>
          <a:lstStyle/>
          <a:p>
            <a:endParaRPr lang="en-US" dirty="0"/>
          </a:p>
        </p:txBody>
      </p:sp>
      <p:sp>
        <p:nvSpPr>
          <p:cNvPr id="8" name="TextBox 7"/>
          <p:cNvSpPr txBox="1"/>
          <p:nvPr userDrawn="1"/>
        </p:nvSpPr>
        <p:spPr>
          <a:xfrm>
            <a:off x="3828046" y="4912051"/>
            <a:ext cx="1487908" cy="261610"/>
          </a:xfrm>
          <a:prstGeom prst="rect">
            <a:avLst/>
          </a:prstGeom>
          <a:noFill/>
        </p:spPr>
        <p:txBody>
          <a:bodyPr wrap="none" rtlCol="0">
            <a:spAutoFit/>
          </a:bodyPr>
          <a:lstStyle/>
          <a:p>
            <a:r>
              <a:rPr lang="en-US" sz="1100">
                <a:solidFill>
                  <a:schemeClr val="tx1"/>
                </a:solidFill>
              </a:rPr>
              <a:t>Amazon Confidential</a:t>
            </a:r>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pic>
        <p:nvPicPr>
          <p:cNvPr id="5" name="pasted-image.pdf"/>
          <p:cNvPicPr>
            <a:picLocks noChangeAspect="1"/>
          </p:cNvPicPr>
          <p:nvPr userDrawn="1"/>
        </p:nvPicPr>
        <p:blipFill>
          <a:blip r:embed="rId2">
            <a:extLst/>
          </a:blip>
          <a:stretch>
            <a:fillRect/>
          </a:stretch>
        </p:blipFill>
        <p:spPr>
          <a:xfrm>
            <a:off x="-123197" y="114936"/>
            <a:ext cx="5122548" cy="679923"/>
          </a:xfrm>
          <a:prstGeom prst="rect">
            <a:avLst/>
          </a:prstGeom>
          <a:ln w="12700">
            <a:miter lim="400000"/>
          </a:ln>
        </p:spPr>
      </p:pic>
      <p:sp>
        <p:nvSpPr>
          <p:cNvPr id="6" name="Title 1"/>
          <p:cNvSpPr>
            <a:spLocks noGrp="1"/>
          </p:cNvSpPr>
          <p:nvPr>
            <p:ph type="title"/>
          </p:nvPr>
        </p:nvSpPr>
        <p:spPr>
          <a:xfrm>
            <a:off x="336789" y="182026"/>
            <a:ext cx="4662562" cy="545741"/>
          </a:xfrm>
        </p:spPr>
        <p:txBody>
          <a:bodyPr/>
          <a:lstStyle/>
          <a:p>
            <a:r>
              <a:rPr lang="en-US" dirty="0"/>
              <a:t>Title</a:t>
            </a:r>
          </a:p>
        </p:txBody>
      </p:sp>
      <p:sp>
        <p:nvSpPr>
          <p:cNvPr id="7" name="Content Placeholder 2"/>
          <p:cNvSpPr>
            <a:spLocks noGrp="1"/>
          </p:cNvSpPr>
          <p:nvPr>
            <p:ph idx="1"/>
          </p:nvPr>
        </p:nvSpPr>
        <p:spPr>
          <a:xfrm>
            <a:off x="336790" y="1009332"/>
            <a:ext cx="7397052" cy="4134168"/>
          </a:xfrm>
          <a:solidFill>
            <a:schemeClr val="bg1">
              <a:lumMod val="85000"/>
            </a:schemeClr>
          </a:solidFill>
        </p:spPr>
        <p:txBody>
          <a:bodyPr/>
          <a:lstStyle>
            <a:lvl1pPr>
              <a:defRPr sz="2000">
                <a:solidFill>
                  <a:srgbClr val="0070C0"/>
                </a:solidFill>
                <a:latin typeface="Lucida Console" charset="0"/>
                <a:ea typeface="Lucida Console" charset="0"/>
                <a:cs typeface="Lucida Console" charset="0"/>
              </a:defRPr>
            </a:lvl1pPr>
          </a:lstStyle>
          <a:p>
            <a:endParaRPr lang="en-US" dirty="0"/>
          </a:p>
        </p:txBody>
      </p:sp>
      <p:pic>
        <p:nvPicPr>
          <p:cNvPr id="8" name="pasted-image.pdf"/>
          <p:cNvPicPr>
            <a:picLocks noChangeAspect="1"/>
          </p:cNvPicPr>
          <p:nvPr userDrawn="1"/>
        </p:nvPicPr>
        <p:blipFill>
          <a:blip r:embed="rId3">
            <a:extLst/>
          </a:blip>
          <a:stretch>
            <a:fillRect/>
          </a:stretch>
        </p:blipFill>
        <p:spPr>
          <a:xfrm>
            <a:off x="7833277" y="4318179"/>
            <a:ext cx="970446" cy="545742"/>
          </a:xfrm>
          <a:prstGeom prst="rect">
            <a:avLst/>
          </a:prstGeom>
          <a:ln w="12700">
            <a:miter lim="400000"/>
          </a:ln>
        </p:spPr>
      </p:pic>
      <p:sp>
        <p:nvSpPr>
          <p:cNvPr id="10" name="TextBox 9"/>
          <p:cNvSpPr txBox="1"/>
          <p:nvPr userDrawn="1"/>
        </p:nvSpPr>
        <p:spPr>
          <a:xfrm>
            <a:off x="3828046" y="4912051"/>
            <a:ext cx="1487908" cy="261610"/>
          </a:xfrm>
          <a:prstGeom prst="rect">
            <a:avLst/>
          </a:prstGeom>
          <a:noFill/>
        </p:spPr>
        <p:txBody>
          <a:bodyPr wrap="none" rtlCol="0">
            <a:spAutoFit/>
          </a:bodyPr>
          <a:lstStyle/>
          <a:p>
            <a:r>
              <a:rPr lang="en-US" sz="1100">
                <a:solidFill>
                  <a:schemeClr val="tx1"/>
                </a:solidFill>
              </a:rPr>
              <a:t>Amazon Confidential</a:t>
            </a:r>
          </a:p>
        </p:txBody>
      </p:sp>
    </p:spTree>
    <p:extLst>
      <p:ext uri="{BB962C8B-B14F-4D97-AF65-F5344CB8AC3E}">
        <p14:creationId xmlns:p14="http://schemas.microsoft.com/office/powerpoint/2010/main" val="263696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5" name="pasted-image.pdf"/>
          <p:cNvPicPr>
            <a:picLocks noChangeAspect="1"/>
          </p:cNvPicPr>
          <p:nvPr userDrawn="1"/>
        </p:nvPicPr>
        <p:blipFill>
          <a:blip r:embed="rId2">
            <a:extLst/>
          </a:blip>
          <a:stretch>
            <a:fillRect/>
          </a:stretch>
        </p:blipFill>
        <p:spPr>
          <a:xfrm>
            <a:off x="7833277" y="4318179"/>
            <a:ext cx="970446" cy="545742"/>
          </a:xfrm>
          <a:prstGeom prst="rect">
            <a:avLst/>
          </a:prstGeom>
          <a:ln w="12700">
            <a:miter lim="400000"/>
          </a:ln>
        </p:spPr>
      </p:pic>
      <p:pic>
        <p:nvPicPr>
          <p:cNvPr id="6" name="pasted-image.pdf"/>
          <p:cNvPicPr>
            <a:picLocks noChangeAspect="1"/>
          </p:cNvPicPr>
          <p:nvPr userDrawn="1"/>
        </p:nvPicPr>
        <p:blipFill>
          <a:blip r:embed="rId3">
            <a:extLst/>
          </a:blip>
          <a:stretch>
            <a:fillRect/>
          </a:stretch>
        </p:blipFill>
        <p:spPr>
          <a:xfrm>
            <a:off x="-123197" y="114936"/>
            <a:ext cx="5122548" cy="679923"/>
          </a:xfrm>
          <a:prstGeom prst="rect">
            <a:avLst/>
          </a:prstGeom>
          <a:ln w="12700">
            <a:miter lim="400000"/>
          </a:ln>
        </p:spPr>
      </p:pic>
      <p:sp>
        <p:nvSpPr>
          <p:cNvPr id="7" name="Title 1"/>
          <p:cNvSpPr>
            <a:spLocks noGrp="1"/>
          </p:cNvSpPr>
          <p:nvPr>
            <p:ph type="title"/>
          </p:nvPr>
        </p:nvSpPr>
        <p:spPr>
          <a:xfrm>
            <a:off x="333575" y="182026"/>
            <a:ext cx="4665776" cy="545741"/>
          </a:xfrm>
        </p:spPr>
        <p:txBody>
          <a:bodyPr/>
          <a:lstStyle/>
          <a:p>
            <a:r>
              <a:rPr lang="en-US" dirty="0"/>
              <a:t>Two Content</a:t>
            </a:r>
          </a:p>
        </p:txBody>
      </p:sp>
      <p:sp>
        <p:nvSpPr>
          <p:cNvPr id="8" name="Content Placeholder 2"/>
          <p:cNvSpPr>
            <a:spLocks noGrp="1"/>
          </p:cNvSpPr>
          <p:nvPr>
            <p:ph sz="half" idx="1"/>
          </p:nvPr>
        </p:nvSpPr>
        <p:spPr>
          <a:xfrm>
            <a:off x="333575" y="1012507"/>
            <a:ext cx="4038600" cy="3206953"/>
          </a:xfrm>
        </p:spPr>
        <p:txBody>
          <a:bodyPr/>
          <a:lstStyle>
            <a:lvl1pPr>
              <a:defRPr sz="2200"/>
            </a:lvl1pPr>
          </a:lstStyle>
          <a:p>
            <a:endParaRPr lang="en-US" dirty="0"/>
          </a:p>
        </p:txBody>
      </p:sp>
      <p:sp>
        <p:nvSpPr>
          <p:cNvPr id="9" name="Content Placeholder 3"/>
          <p:cNvSpPr>
            <a:spLocks noGrp="1"/>
          </p:cNvSpPr>
          <p:nvPr>
            <p:ph sz="half" idx="2"/>
          </p:nvPr>
        </p:nvSpPr>
        <p:spPr>
          <a:xfrm>
            <a:off x="4524575" y="1012507"/>
            <a:ext cx="4038600" cy="3206953"/>
          </a:xfrm>
        </p:spPr>
        <p:txBody>
          <a:bodyPr/>
          <a:lstStyle>
            <a:lvl1pPr>
              <a:defRPr sz="2200"/>
            </a:lvl1pPr>
          </a:lstStyle>
          <a:p>
            <a:endParaRPr lang="en-US" dirty="0"/>
          </a:p>
        </p:txBody>
      </p:sp>
      <p:sp>
        <p:nvSpPr>
          <p:cNvPr id="10" name="TextBox 9"/>
          <p:cNvSpPr txBox="1"/>
          <p:nvPr userDrawn="1"/>
        </p:nvSpPr>
        <p:spPr>
          <a:xfrm>
            <a:off x="3828046" y="4912051"/>
            <a:ext cx="1487908" cy="261610"/>
          </a:xfrm>
          <a:prstGeom prst="rect">
            <a:avLst/>
          </a:prstGeom>
          <a:noFill/>
        </p:spPr>
        <p:txBody>
          <a:bodyPr wrap="none" rtlCol="0">
            <a:spAutoFit/>
          </a:bodyPr>
          <a:lstStyle/>
          <a:p>
            <a:r>
              <a:rPr lang="en-US" sz="1100">
                <a:solidFill>
                  <a:schemeClr val="tx1"/>
                </a:solidFill>
              </a:rPr>
              <a:t>Amazon Confidential</a:t>
            </a:r>
          </a:p>
        </p:txBody>
      </p:sp>
    </p:spTree>
    <p:extLst>
      <p:ext uri="{BB962C8B-B14F-4D97-AF65-F5344CB8AC3E}">
        <p14:creationId xmlns:p14="http://schemas.microsoft.com/office/powerpoint/2010/main" val="383351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7" name="pasted-image.pdf"/>
          <p:cNvPicPr>
            <a:picLocks noChangeAspect="1"/>
          </p:cNvPicPr>
          <p:nvPr userDrawn="1"/>
        </p:nvPicPr>
        <p:blipFill>
          <a:blip r:embed="rId2">
            <a:extLst/>
          </a:blip>
          <a:stretch>
            <a:fillRect/>
          </a:stretch>
        </p:blipFill>
        <p:spPr>
          <a:xfrm>
            <a:off x="7833277" y="4318179"/>
            <a:ext cx="970446" cy="545742"/>
          </a:xfrm>
          <a:prstGeom prst="rect">
            <a:avLst/>
          </a:prstGeom>
          <a:ln w="12700">
            <a:miter lim="400000"/>
          </a:ln>
        </p:spPr>
      </p:pic>
      <p:pic>
        <p:nvPicPr>
          <p:cNvPr id="8" name="pasted-image.pdf"/>
          <p:cNvPicPr>
            <a:picLocks noChangeAspect="1"/>
          </p:cNvPicPr>
          <p:nvPr userDrawn="1"/>
        </p:nvPicPr>
        <p:blipFill>
          <a:blip r:embed="rId3">
            <a:extLst/>
          </a:blip>
          <a:stretch>
            <a:fillRect/>
          </a:stretch>
        </p:blipFill>
        <p:spPr>
          <a:xfrm>
            <a:off x="-123197" y="114936"/>
            <a:ext cx="5122548" cy="679923"/>
          </a:xfrm>
          <a:prstGeom prst="rect">
            <a:avLst/>
          </a:prstGeom>
          <a:ln w="12700">
            <a:miter lim="400000"/>
          </a:ln>
        </p:spPr>
      </p:pic>
      <p:sp>
        <p:nvSpPr>
          <p:cNvPr id="9" name="Text Placeholder 1"/>
          <p:cNvSpPr>
            <a:spLocks noGrp="1"/>
          </p:cNvSpPr>
          <p:nvPr>
            <p:ph type="body" idx="1"/>
          </p:nvPr>
        </p:nvSpPr>
        <p:spPr>
          <a:xfrm>
            <a:off x="337743" y="1008053"/>
            <a:ext cx="4040188" cy="479822"/>
          </a:xfrm>
        </p:spPr>
        <p:txBody>
          <a:bodyPr/>
          <a:lstStyle>
            <a:lvl1pPr>
              <a:defRPr sz="2000" b="1"/>
            </a:lvl1pPr>
          </a:lstStyle>
          <a:p>
            <a:endParaRPr lang="en-US" dirty="0"/>
          </a:p>
        </p:txBody>
      </p:sp>
      <p:sp>
        <p:nvSpPr>
          <p:cNvPr id="10" name="Content Placeholder 2"/>
          <p:cNvSpPr>
            <a:spLocks noGrp="1"/>
          </p:cNvSpPr>
          <p:nvPr>
            <p:ph sz="half" idx="2"/>
          </p:nvPr>
        </p:nvSpPr>
        <p:spPr>
          <a:xfrm>
            <a:off x="337743" y="1487874"/>
            <a:ext cx="4040188" cy="2742603"/>
          </a:xfrm>
        </p:spPr>
        <p:txBody>
          <a:bodyPr/>
          <a:lstStyle>
            <a:lvl1pPr>
              <a:defRPr sz="2000"/>
            </a:lvl1pPr>
          </a:lstStyle>
          <a:p>
            <a:endParaRPr lang="en-US" dirty="0"/>
          </a:p>
        </p:txBody>
      </p:sp>
      <p:sp>
        <p:nvSpPr>
          <p:cNvPr id="12" name="Title 3"/>
          <p:cNvSpPr>
            <a:spLocks noGrp="1"/>
          </p:cNvSpPr>
          <p:nvPr>
            <p:ph type="title"/>
          </p:nvPr>
        </p:nvSpPr>
        <p:spPr>
          <a:xfrm>
            <a:off x="337743" y="182026"/>
            <a:ext cx="4661608" cy="545741"/>
          </a:xfrm>
        </p:spPr>
        <p:txBody>
          <a:bodyPr/>
          <a:lstStyle/>
          <a:p>
            <a:r>
              <a:rPr lang="en-US" dirty="0"/>
              <a:t>Comparison</a:t>
            </a:r>
          </a:p>
        </p:txBody>
      </p:sp>
      <p:sp>
        <p:nvSpPr>
          <p:cNvPr id="13" name="Text Placeholder 4"/>
          <p:cNvSpPr>
            <a:spLocks noGrp="1"/>
          </p:cNvSpPr>
          <p:nvPr>
            <p:ph type="body" sz="quarter" idx="3"/>
          </p:nvPr>
        </p:nvSpPr>
        <p:spPr>
          <a:xfrm>
            <a:off x="4525569" y="1008053"/>
            <a:ext cx="4041775" cy="479822"/>
          </a:xfrm>
        </p:spPr>
        <p:txBody>
          <a:bodyPr/>
          <a:lstStyle>
            <a:lvl1pPr>
              <a:defRPr sz="2000" b="1"/>
            </a:lvl1pPr>
          </a:lstStyle>
          <a:p>
            <a:endParaRPr lang="en-US" dirty="0"/>
          </a:p>
        </p:txBody>
      </p:sp>
      <p:sp>
        <p:nvSpPr>
          <p:cNvPr id="14" name="Content Placeholder 5"/>
          <p:cNvSpPr>
            <a:spLocks noGrp="1"/>
          </p:cNvSpPr>
          <p:nvPr>
            <p:ph sz="quarter" idx="4"/>
          </p:nvPr>
        </p:nvSpPr>
        <p:spPr>
          <a:xfrm>
            <a:off x="4525569" y="1487874"/>
            <a:ext cx="4041775" cy="2742603"/>
          </a:xfrm>
        </p:spPr>
        <p:txBody>
          <a:bodyPr/>
          <a:lstStyle>
            <a:lvl1pPr>
              <a:defRPr sz="2000"/>
            </a:lvl1pPr>
          </a:lstStyle>
          <a:p>
            <a:endParaRPr lang="en-US" dirty="0"/>
          </a:p>
        </p:txBody>
      </p:sp>
      <p:sp>
        <p:nvSpPr>
          <p:cNvPr id="17" name="TextBox 16"/>
          <p:cNvSpPr txBox="1"/>
          <p:nvPr userDrawn="1"/>
        </p:nvSpPr>
        <p:spPr>
          <a:xfrm>
            <a:off x="3828046" y="4912051"/>
            <a:ext cx="1487908" cy="261610"/>
          </a:xfrm>
          <a:prstGeom prst="rect">
            <a:avLst/>
          </a:prstGeom>
          <a:noFill/>
        </p:spPr>
        <p:txBody>
          <a:bodyPr wrap="none" rtlCol="0">
            <a:spAutoFit/>
          </a:bodyPr>
          <a:lstStyle/>
          <a:p>
            <a:r>
              <a:rPr lang="en-US" sz="1100">
                <a:solidFill>
                  <a:schemeClr val="tx1"/>
                </a:solidFill>
              </a:rPr>
              <a:t>Amazon Confidential</a:t>
            </a:r>
          </a:p>
        </p:txBody>
      </p:sp>
    </p:spTree>
    <p:extLst>
      <p:ext uri="{BB962C8B-B14F-4D97-AF65-F5344CB8AC3E}">
        <p14:creationId xmlns:p14="http://schemas.microsoft.com/office/powerpoint/2010/main" val="2901287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pic>
        <p:nvPicPr>
          <p:cNvPr id="6" name="pasted-image.pdf"/>
          <p:cNvPicPr>
            <a:picLocks noChangeAspect="1"/>
          </p:cNvPicPr>
          <p:nvPr userDrawn="1"/>
        </p:nvPicPr>
        <p:blipFill>
          <a:blip r:embed="rId2">
            <a:extLst/>
          </a:blip>
          <a:stretch>
            <a:fillRect/>
          </a:stretch>
        </p:blipFill>
        <p:spPr>
          <a:xfrm>
            <a:off x="-123197" y="114936"/>
            <a:ext cx="5122548" cy="679923"/>
          </a:xfrm>
          <a:prstGeom prst="rect">
            <a:avLst/>
          </a:prstGeom>
          <a:ln w="12700">
            <a:miter lim="400000"/>
          </a:ln>
        </p:spPr>
      </p:pic>
      <p:sp>
        <p:nvSpPr>
          <p:cNvPr id="7" name="Title 1"/>
          <p:cNvSpPr>
            <a:spLocks noGrp="1"/>
          </p:cNvSpPr>
          <p:nvPr>
            <p:ph type="title"/>
          </p:nvPr>
        </p:nvSpPr>
        <p:spPr>
          <a:xfrm>
            <a:off x="337518" y="182026"/>
            <a:ext cx="4661833" cy="545741"/>
          </a:xfrm>
          <a:ln>
            <a:noFill/>
          </a:ln>
        </p:spPr>
        <p:txBody>
          <a:bodyPr/>
          <a:lstStyle/>
          <a:p>
            <a:r>
              <a:rPr lang="en-US" dirty="0"/>
              <a:t>Three Content</a:t>
            </a:r>
          </a:p>
        </p:txBody>
      </p:sp>
      <p:sp>
        <p:nvSpPr>
          <p:cNvPr id="8" name="Content Placeholder 2"/>
          <p:cNvSpPr>
            <a:spLocks noGrp="1"/>
          </p:cNvSpPr>
          <p:nvPr>
            <p:ph sz="half" idx="1"/>
          </p:nvPr>
        </p:nvSpPr>
        <p:spPr>
          <a:xfrm>
            <a:off x="337518" y="1011542"/>
            <a:ext cx="2442633" cy="3207919"/>
          </a:xfrm>
        </p:spPr>
        <p:txBody>
          <a:bodyPr/>
          <a:lstStyle>
            <a:lvl1pPr>
              <a:defRPr sz="2000"/>
            </a:lvl1pPr>
          </a:lstStyle>
          <a:p>
            <a:endParaRPr lang="en-US" dirty="0"/>
          </a:p>
        </p:txBody>
      </p:sp>
      <p:sp>
        <p:nvSpPr>
          <p:cNvPr id="9" name="Content Placeholder 3"/>
          <p:cNvSpPr>
            <a:spLocks noGrp="1"/>
          </p:cNvSpPr>
          <p:nvPr>
            <p:ph sz="half" idx="10"/>
          </p:nvPr>
        </p:nvSpPr>
        <p:spPr>
          <a:xfrm>
            <a:off x="3231001" y="1011542"/>
            <a:ext cx="2442633" cy="3207919"/>
          </a:xfrm>
        </p:spPr>
        <p:txBody>
          <a:bodyPr/>
          <a:lstStyle>
            <a:lvl1pPr>
              <a:defRPr sz="2000"/>
            </a:lvl1pPr>
          </a:lstStyle>
          <a:p>
            <a:endParaRPr lang="en-US" dirty="0"/>
          </a:p>
        </p:txBody>
      </p:sp>
      <p:sp>
        <p:nvSpPr>
          <p:cNvPr id="10" name="Content Placeholder 4"/>
          <p:cNvSpPr>
            <a:spLocks noGrp="1"/>
          </p:cNvSpPr>
          <p:nvPr>
            <p:ph sz="half" idx="11"/>
          </p:nvPr>
        </p:nvSpPr>
        <p:spPr>
          <a:xfrm>
            <a:off x="6124485" y="1011543"/>
            <a:ext cx="2442633" cy="3207918"/>
          </a:xfrm>
        </p:spPr>
        <p:txBody>
          <a:bodyPr/>
          <a:lstStyle>
            <a:lvl1pPr>
              <a:defRPr sz="2000"/>
            </a:lvl1pPr>
          </a:lstStyle>
          <a:p>
            <a:endParaRPr lang="en-US" dirty="0"/>
          </a:p>
        </p:txBody>
      </p:sp>
      <p:pic>
        <p:nvPicPr>
          <p:cNvPr id="11" name="pasted-image.pdf"/>
          <p:cNvPicPr>
            <a:picLocks noChangeAspect="1"/>
          </p:cNvPicPr>
          <p:nvPr userDrawn="1"/>
        </p:nvPicPr>
        <p:blipFill>
          <a:blip r:embed="rId3">
            <a:extLst/>
          </a:blip>
          <a:stretch>
            <a:fillRect/>
          </a:stretch>
        </p:blipFill>
        <p:spPr>
          <a:xfrm>
            <a:off x="7833277" y="4318179"/>
            <a:ext cx="970446" cy="545742"/>
          </a:xfrm>
          <a:prstGeom prst="rect">
            <a:avLst/>
          </a:prstGeom>
          <a:ln w="12700">
            <a:miter lim="400000"/>
          </a:ln>
        </p:spPr>
      </p:pic>
      <p:sp>
        <p:nvSpPr>
          <p:cNvPr id="12" name="TextBox 11"/>
          <p:cNvSpPr txBox="1"/>
          <p:nvPr userDrawn="1"/>
        </p:nvSpPr>
        <p:spPr>
          <a:xfrm>
            <a:off x="3828046" y="4912051"/>
            <a:ext cx="1487908" cy="261610"/>
          </a:xfrm>
          <a:prstGeom prst="rect">
            <a:avLst/>
          </a:prstGeom>
          <a:noFill/>
        </p:spPr>
        <p:txBody>
          <a:bodyPr wrap="none" rtlCol="0">
            <a:spAutoFit/>
          </a:bodyPr>
          <a:lstStyle/>
          <a:p>
            <a:r>
              <a:rPr lang="en-US" sz="1100">
                <a:solidFill>
                  <a:schemeClr val="tx1"/>
                </a:solidFill>
              </a:rPr>
              <a:t>Amazon Confidential</a:t>
            </a:r>
          </a:p>
        </p:txBody>
      </p:sp>
    </p:spTree>
    <p:extLst>
      <p:ext uri="{BB962C8B-B14F-4D97-AF65-F5344CB8AC3E}">
        <p14:creationId xmlns:p14="http://schemas.microsoft.com/office/powerpoint/2010/main" val="82639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pic>
        <p:nvPicPr>
          <p:cNvPr id="19" name="pasted-image.pdf"/>
          <p:cNvPicPr>
            <a:picLocks noChangeAspect="1"/>
          </p:cNvPicPr>
          <p:nvPr userDrawn="1"/>
        </p:nvPicPr>
        <p:blipFill>
          <a:blip r:embed="rId2">
            <a:extLst/>
          </a:blip>
          <a:stretch>
            <a:fillRect/>
          </a:stretch>
        </p:blipFill>
        <p:spPr>
          <a:xfrm>
            <a:off x="-123197" y="114936"/>
            <a:ext cx="5122548" cy="679923"/>
          </a:xfrm>
          <a:prstGeom prst="rect">
            <a:avLst/>
          </a:prstGeom>
          <a:ln w="12700">
            <a:miter lim="400000"/>
          </a:ln>
        </p:spPr>
      </p:pic>
      <p:sp>
        <p:nvSpPr>
          <p:cNvPr id="20" name="Title 1"/>
          <p:cNvSpPr>
            <a:spLocks noGrp="1"/>
          </p:cNvSpPr>
          <p:nvPr>
            <p:ph type="title"/>
          </p:nvPr>
        </p:nvSpPr>
        <p:spPr>
          <a:xfrm>
            <a:off x="337742" y="182301"/>
            <a:ext cx="4661609" cy="545192"/>
          </a:xfrm>
        </p:spPr>
        <p:txBody>
          <a:bodyPr/>
          <a:lstStyle/>
          <a:p>
            <a:r>
              <a:rPr lang="en-US" dirty="0"/>
              <a:t>Four Content - Graphics</a:t>
            </a:r>
          </a:p>
        </p:txBody>
      </p:sp>
      <p:sp>
        <p:nvSpPr>
          <p:cNvPr id="21" name="Text Placeholder 2"/>
          <p:cNvSpPr>
            <a:spLocks noGrp="1"/>
          </p:cNvSpPr>
          <p:nvPr>
            <p:ph type="body" sz="half" idx="2"/>
          </p:nvPr>
        </p:nvSpPr>
        <p:spPr>
          <a:xfrm>
            <a:off x="458929" y="3127084"/>
            <a:ext cx="1797050" cy="340940"/>
          </a:xfrm>
        </p:spPr>
        <p:txBody>
          <a:bodyPr/>
          <a:lstStyle>
            <a:lvl1pPr>
              <a:defRPr sz="1400"/>
            </a:lvl1pPr>
          </a:lstStyle>
          <a:p>
            <a:endParaRPr lang="en-US" dirty="0"/>
          </a:p>
        </p:txBody>
      </p:sp>
      <p:sp>
        <p:nvSpPr>
          <p:cNvPr id="22" name="Text Placeholder 3"/>
          <p:cNvSpPr>
            <a:spLocks noGrp="1"/>
          </p:cNvSpPr>
          <p:nvPr>
            <p:ph type="body" sz="half" idx="11"/>
          </p:nvPr>
        </p:nvSpPr>
        <p:spPr>
          <a:xfrm>
            <a:off x="2617934" y="3127084"/>
            <a:ext cx="1797050" cy="340940"/>
          </a:xfrm>
        </p:spPr>
        <p:txBody>
          <a:bodyPr/>
          <a:lstStyle>
            <a:lvl1pPr>
              <a:defRPr sz="1400"/>
            </a:lvl1pPr>
          </a:lstStyle>
          <a:p>
            <a:endParaRPr lang="en-US" dirty="0"/>
          </a:p>
        </p:txBody>
      </p:sp>
      <p:sp>
        <p:nvSpPr>
          <p:cNvPr id="23" name="Text Placeholder 4"/>
          <p:cNvSpPr>
            <a:spLocks noGrp="1"/>
          </p:cNvSpPr>
          <p:nvPr>
            <p:ph type="body" sz="half" idx="13"/>
          </p:nvPr>
        </p:nvSpPr>
        <p:spPr>
          <a:xfrm>
            <a:off x="4755772" y="3127084"/>
            <a:ext cx="1797050" cy="340940"/>
          </a:xfrm>
        </p:spPr>
        <p:txBody>
          <a:bodyPr/>
          <a:lstStyle>
            <a:lvl1pPr>
              <a:defRPr sz="1400"/>
            </a:lvl1pPr>
          </a:lstStyle>
          <a:p>
            <a:endParaRPr lang="en-US" dirty="0"/>
          </a:p>
        </p:txBody>
      </p:sp>
      <p:sp>
        <p:nvSpPr>
          <p:cNvPr id="24" name="Text Placeholder 5"/>
          <p:cNvSpPr>
            <a:spLocks noGrp="1"/>
          </p:cNvSpPr>
          <p:nvPr>
            <p:ph type="body" sz="half" idx="15"/>
          </p:nvPr>
        </p:nvSpPr>
        <p:spPr>
          <a:xfrm>
            <a:off x="6902209" y="3127084"/>
            <a:ext cx="1797050" cy="340940"/>
          </a:xfrm>
        </p:spPr>
        <p:txBody>
          <a:bodyPr/>
          <a:lstStyle>
            <a:lvl1pPr>
              <a:defRPr sz="1400"/>
            </a:lvl1pPr>
          </a:lstStyle>
          <a:p>
            <a:endParaRPr lang="en-US" dirty="0"/>
          </a:p>
        </p:txBody>
      </p:sp>
      <p:sp>
        <p:nvSpPr>
          <p:cNvPr id="25" name="Picture Placeholder 6"/>
          <p:cNvSpPr>
            <a:spLocks noGrp="1"/>
          </p:cNvSpPr>
          <p:nvPr>
            <p:ph type="pic" sz="quarter" idx="16"/>
          </p:nvPr>
        </p:nvSpPr>
        <p:spPr>
          <a:xfrm>
            <a:off x="458929" y="1604354"/>
            <a:ext cx="1797050" cy="1344612"/>
          </a:xfrm>
        </p:spPr>
      </p:sp>
      <p:sp>
        <p:nvSpPr>
          <p:cNvPr id="26" name="Picture Placeholder 7"/>
          <p:cNvSpPr>
            <a:spLocks noGrp="1"/>
          </p:cNvSpPr>
          <p:nvPr>
            <p:ph type="pic" sz="quarter" idx="17"/>
          </p:nvPr>
        </p:nvSpPr>
        <p:spPr>
          <a:xfrm>
            <a:off x="2617934" y="1604354"/>
            <a:ext cx="1797050" cy="1344612"/>
          </a:xfrm>
        </p:spPr>
      </p:sp>
      <p:sp>
        <p:nvSpPr>
          <p:cNvPr id="27" name="Picture Placeholder 8"/>
          <p:cNvSpPr>
            <a:spLocks noGrp="1"/>
          </p:cNvSpPr>
          <p:nvPr>
            <p:ph type="pic" sz="quarter" idx="18"/>
          </p:nvPr>
        </p:nvSpPr>
        <p:spPr>
          <a:xfrm>
            <a:off x="4755772" y="1604354"/>
            <a:ext cx="1797050" cy="1344612"/>
          </a:xfrm>
        </p:spPr>
      </p:sp>
      <p:sp>
        <p:nvSpPr>
          <p:cNvPr id="28" name="Picture Placeholder 9"/>
          <p:cNvSpPr>
            <a:spLocks noGrp="1"/>
          </p:cNvSpPr>
          <p:nvPr>
            <p:ph type="pic" sz="quarter" idx="19"/>
          </p:nvPr>
        </p:nvSpPr>
        <p:spPr>
          <a:xfrm>
            <a:off x="6902209" y="1604354"/>
            <a:ext cx="1797050" cy="1344612"/>
          </a:xfrm>
        </p:spPr>
      </p:sp>
      <p:pic>
        <p:nvPicPr>
          <p:cNvPr id="29" name="PlaceholderImage.png"/>
          <p:cNvPicPr>
            <a:picLocks noChangeAspect="1"/>
          </p:cNvPicPr>
          <p:nvPr userDrawn="1"/>
        </p:nvPicPr>
        <p:blipFill>
          <a:blip r:embed="rId3">
            <a:extLst/>
          </a:blip>
          <a:stretch>
            <a:fillRect/>
          </a:stretch>
        </p:blipFill>
        <p:spPr>
          <a:xfrm>
            <a:off x="458929" y="1604354"/>
            <a:ext cx="1797051" cy="1344613"/>
          </a:xfrm>
          <a:prstGeom prst="rect">
            <a:avLst/>
          </a:prstGeom>
        </p:spPr>
      </p:pic>
      <p:pic>
        <p:nvPicPr>
          <p:cNvPr id="30" name="PlaceholderImage.png"/>
          <p:cNvPicPr>
            <a:picLocks noChangeAspect="1"/>
          </p:cNvPicPr>
          <p:nvPr userDrawn="1"/>
        </p:nvPicPr>
        <p:blipFill>
          <a:blip r:embed="rId3">
            <a:extLst/>
          </a:blip>
          <a:stretch>
            <a:fillRect/>
          </a:stretch>
        </p:blipFill>
        <p:spPr>
          <a:xfrm>
            <a:off x="2617934" y="1604354"/>
            <a:ext cx="1797051" cy="1344613"/>
          </a:xfrm>
          <a:prstGeom prst="rect">
            <a:avLst/>
          </a:prstGeom>
        </p:spPr>
      </p:pic>
      <p:pic>
        <p:nvPicPr>
          <p:cNvPr id="31" name="PlaceholderImage.png"/>
          <p:cNvPicPr>
            <a:picLocks noChangeAspect="1"/>
          </p:cNvPicPr>
          <p:nvPr userDrawn="1"/>
        </p:nvPicPr>
        <p:blipFill>
          <a:blip r:embed="rId3">
            <a:extLst/>
          </a:blip>
          <a:stretch>
            <a:fillRect/>
          </a:stretch>
        </p:blipFill>
        <p:spPr>
          <a:xfrm>
            <a:off x="4755771" y="1604354"/>
            <a:ext cx="1797051" cy="1344613"/>
          </a:xfrm>
          <a:prstGeom prst="rect">
            <a:avLst/>
          </a:prstGeom>
        </p:spPr>
      </p:pic>
      <p:pic>
        <p:nvPicPr>
          <p:cNvPr id="32" name="PlaceholderImage.png"/>
          <p:cNvPicPr>
            <a:picLocks noChangeAspect="1"/>
          </p:cNvPicPr>
          <p:nvPr userDrawn="1"/>
        </p:nvPicPr>
        <p:blipFill>
          <a:blip r:embed="rId3">
            <a:extLst/>
          </a:blip>
          <a:stretch>
            <a:fillRect/>
          </a:stretch>
        </p:blipFill>
        <p:spPr>
          <a:xfrm>
            <a:off x="6902208" y="1604354"/>
            <a:ext cx="1797051" cy="1344613"/>
          </a:xfrm>
          <a:prstGeom prst="rect">
            <a:avLst/>
          </a:prstGeom>
        </p:spPr>
      </p:pic>
      <p:pic>
        <p:nvPicPr>
          <p:cNvPr id="33" name="pasted-image.pdf"/>
          <p:cNvPicPr>
            <a:picLocks noChangeAspect="1"/>
          </p:cNvPicPr>
          <p:nvPr userDrawn="1"/>
        </p:nvPicPr>
        <p:blipFill>
          <a:blip r:embed="rId4">
            <a:extLst/>
          </a:blip>
          <a:stretch>
            <a:fillRect/>
          </a:stretch>
        </p:blipFill>
        <p:spPr>
          <a:xfrm>
            <a:off x="7833277" y="4318179"/>
            <a:ext cx="970446" cy="545742"/>
          </a:xfrm>
          <a:prstGeom prst="rect">
            <a:avLst/>
          </a:prstGeom>
          <a:ln w="12700">
            <a:miter lim="400000"/>
          </a:ln>
        </p:spPr>
      </p:pic>
      <p:sp>
        <p:nvSpPr>
          <p:cNvPr id="34" name="TextBox 33"/>
          <p:cNvSpPr txBox="1"/>
          <p:nvPr userDrawn="1"/>
        </p:nvSpPr>
        <p:spPr>
          <a:xfrm>
            <a:off x="3828046" y="4912051"/>
            <a:ext cx="1487908" cy="261610"/>
          </a:xfrm>
          <a:prstGeom prst="rect">
            <a:avLst/>
          </a:prstGeom>
          <a:noFill/>
        </p:spPr>
        <p:txBody>
          <a:bodyPr wrap="none" rtlCol="0">
            <a:spAutoFit/>
          </a:bodyPr>
          <a:lstStyle/>
          <a:p>
            <a:r>
              <a:rPr lang="en-US" sz="1100">
                <a:solidFill>
                  <a:schemeClr val="tx1"/>
                </a:solidFill>
              </a:rPr>
              <a:t>Amazon Confidential</a:t>
            </a:r>
          </a:p>
        </p:txBody>
      </p:sp>
    </p:spTree>
    <p:extLst>
      <p:ext uri="{BB962C8B-B14F-4D97-AF65-F5344CB8AC3E}">
        <p14:creationId xmlns:p14="http://schemas.microsoft.com/office/powerpoint/2010/main" val="230250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pic>
        <p:nvPicPr>
          <p:cNvPr id="15" name="pasted-image.pdf"/>
          <p:cNvPicPr>
            <a:picLocks noChangeAspect="1"/>
          </p:cNvPicPr>
          <p:nvPr userDrawn="1"/>
        </p:nvPicPr>
        <p:blipFill>
          <a:blip r:embed="rId2">
            <a:extLst/>
          </a:blip>
          <a:stretch>
            <a:fillRect/>
          </a:stretch>
        </p:blipFill>
        <p:spPr>
          <a:xfrm>
            <a:off x="7833277" y="4318179"/>
            <a:ext cx="970446" cy="545742"/>
          </a:xfrm>
          <a:prstGeom prst="rect">
            <a:avLst/>
          </a:prstGeom>
          <a:ln w="12700">
            <a:miter lim="400000"/>
          </a:ln>
        </p:spPr>
      </p:pic>
      <p:pic>
        <p:nvPicPr>
          <p:cNvPr id="16" name="pasted-image.pdf"/>
          <p:cNvPicPr>
            <a:picLocks noChangeAspect="1"/>
          </p:cNvPicPr>
          <p:nvPr userDrawn="1"/>
        </p:nvPicPr>
        <p:blipFill>
          <a:blip r:embed="rId3">
            <a:extLst/>
          </a:blip>
          <a:stretch>
            <a:fillRect/>
          </a:stretch>
        </p:blipFill>
        <p:spPr>
          <a:xfrm>
            <a:off x="-123197" y="114936"/>
            <a:ext cx="5122548" cy="679923"/>
          </a:xfrm>
          <a:prstGeom prst="rect">
            <a:avLst/>
          </a:prstGeom>
          <a:ln w="12700">
            <a:miter lim="400000"/>
          </a:ln>
        </p:spPr>
      </p:pic>
      <p:sp>
        <p:nvSpPr>
          <p:cNvPr id="17" name="Title 1"/>
          <p:cNvSpPr>
            <a:spLocks noGrp="1"/>
          </p:cNvSpPr>
          <p:nvPr>
            <p:ph type="title"/>
          </p:nvPr>
        </p:nvSpPr>
        <p:spPr>
          <a:xfrm>
            <a:off x="338681" y="182301"/>
            <a:ext cx="4660670" cy="545192"/>
          </a:xfrm>
        </p:spPr>
        <p:txBody>
          <a:bodyPr/>
          <a:lstStyle/>
          <a:p>
            <a:r>
              <a:rPr lang="en-US" dirty="0"/>
              <a:t>Six Content - Graphics</a:t>
            </a:r>
          </a:p>
        </p:txBody>
      </p:sp>
      <p:sp>
        <p:nvSpPr>
          <p:cNvPr id="18" name="Shape 292"/>
          <p:cNvSpPr>
            <a:spLocks noGrp="1"/>
          </p:cNvSpPr>
          <p:nvPr>
            <p:ph type="body" sz="quarter" idx="4294967295"/>
          </p:nvPr>
        </p:nvSpPr>
        <p:spPr>
          <a:xfrm>
            <a:off x="1067051" y="2339949"/>
            <a:ext cx="1924051" cy="340941"/>
          </a:xfrm>
          <a:prstGeom prst="rect">
            <a:avLst/>
          </a:prstGeom>
        </p:spPr>
        <p:txBody>
          <a:bodyPr/>
          <a:lstStyle/>
          <a:p>
            <a:pPr defTabSz="406908">
              <a:spcBef>
                <a:spcPts val="200"/>
              </a:spcBef>
              <a:defRPr sz="1246"/>
            </a:pPr>
            <a:endParaRPr/>
          </a:p>
        </p:txBody>
      </p:sp>
      <p:sp>
        <p:nvSpPr>
          <p:cNvPr id="19" name="Shape 293"/>
          <p:cNvSpPr>
            <a:spLocks noGrp="1"/>
          </p:cNvSpPr>
          <p:nvPr>
            <p:ph type="body" idx="13"/>
          </p:nvPr>
        </p:nvSpPr>
        <p:spPr>
          <a:xfrm>
            <a:off x="3633546" y="2339949"/>
            <a:ext cx="1924051" cy="340941"/>
          </a:xfrm>
          <a:prstGeom prst="rect">
            <a:avLst/>
          </a:prstGeom>
        </p:spPr>
        <p:txBody>
          <a:bodyPr/>
          <a:lstStyle/>
          <a:p>
            <a:pPr algn="ctr">
              <a:spcBef>
                <a:spcPts val="300"/>
              </a:spcBef>
              <a:defRPr sz="1400"/>
            </a:pPr>
            <a:endParaRPr/>
          </a:p>
        </p:txBody>
      </p:sp>
      <p:sp>
        <p:nvSpPr>
          <p:cNvPr id="20" name="Shape 294"/>
          <p:cNvSpPr>
            <a:spLocks noGrp="1"/>
          </p:cNvSpPr>
          <p:nvPr>
            <p:ph type="body" idx="4294967295"/>
          </p:nvPr>
        </p:nvSpPr>
        <p:spPr>
          <a:xfrm>
            <a:off x="6206331" y="2339949"/>
            <a:ext cx="1924051" cy="340941"/>
          </a:xfrm>
          <a:prstGeom prst="rect">
            <a:avLst/>
          </a:prstGeom>
        </p:spPr>
        <p:txBody>
          <a:bodyPr/>
          <a:lstStyle/>
          <a:p>
            <a:pPr algn="ctr">
              <a:spcBef>
                <a:spcPts val="300"/>
              </a:spcBef>
              <a:defRPr sz="1400"/>
            </a:pPr>
            <a:endParaRPr/>
          </a:p>
        </p:txBody>
      </p:sp>
      <p:sp>
        <p:nvSpPr>
          <p:cNvPr id="21" name="Shape 295"/>
          <p:cNvSpPr>
            <a:spLocks noGrp="1"/>
          </p:cNvSpPr>
          <p:nvPr>
            <p:ph type="body" idx="15"/>
          </p:nvPr>
        </p:nvSpPr>
        <p:spPr>
          <a:xfrm>
            <a:off x="1067051" y="3961192"/>
            <a:ext cx="1924051" cy="340941"/>
          </a:xfrm>
          <a:prstGeom prst="rect">
            <a:avLst/>
          </a:prstGeom>
        </p:spPr>
        <p:txBody>
          <a:bodyPr/>
          <a:lstStyle/>
          <a:p>
            <a:pPr algn="ctr">
              <a:spcBef>
                <a:spcPts val="300"/>
              </a:spcBef>
              <a:defRPr sz="1400"/>
            </a:pPr>
            <a:endParaRPr/>
          </a:p>
        </p:txBody>
      </p:sp>
      <p:sp>
        <p:nvSpPr>
          <p:cNvPr id="22" name="Shape 296"/>
          <p:cNvSpPr>
            <a:spLocks noGrp="1"/>
          </p:cNvSpPr>
          <p:nvPr>
            <p:ph type="body" idx="4294967295"/>
          </p:nvPr>
        </p:nvSpPr>
        <p:spPr>
          <a:xfrm>
            <a:off x="3633546" y="3961192"/>
            <a:ext cx="1924051" cy="340941"/>
          </a:xfrm>
          <a:prstGeom prst="rect">
            <a:avLst/>
          </a:prstGeom>
        </p:spPr>
        <p:txBody>
          <a:bodyPr/>
          <a:lstStyle/>
          <a:p>
            <a:pPr algn="ctr">
              <a:spcBef>
                <a:spcPts val="300"/>
              </a:spcBef>
              <a:defRPr sz="1400"/>
            </a:pPr>
            <a:endParaRPr/>
          </a:p>
        </p:txBody>
      </p:sp>
      <p:sp>
        <p:nvSpPr>
          <p:cNvPr id="23" name="Shape 297"/>
          <p:cNvSpPr>
            <a:spLocks noGrp="1"/>
          </p:cNvSpPr>
          <p:nvPr>
            <p:ph type="body" idx="17"/>
          </p:nvPr>
        </p:nvSpPr>
        <p:spPr>
          <a:xfrm>
            <a:off x="6206331" y="3961192"/>
            <a:ext cx="1924051" cy="340941"/>
          </a:xfrm>
          <a:prstGeom prst="rect">
            <a:avLst/>
          </a:prstGeom>
        </p:spPr>
        <p:txBody>
          <a:bodyPr/>
          <a:lstStyle/>
          <a:p>
            <a:pPr algn="ctr">
              <a:spcBef>
                <a:spcPts val="300"/>
              </a:spcBef>
              <a:defRPr sz="1400"/>
            </a:pPr>
            <a:endParaRPr/>
          </a:p>
        </p:txBody>
      </p:sp>
      <p:pic>
        <p:nvPicPr>
          <p:cNvPr id="24" name="PlaceholderImage.png"/>
          <p:cNvPicPr>
            <a:picLocks noChangeAspect="1"/>
          </p:cNvPicPr>
          <p:nvPr userDrawn="1"/>
        </p:nvPicPr>
        <p:blipFill>
          <a:blip r:embed="rId4">
            <a:extLst/>
          </a:blip>
          <a:stretch>
            <a:fillRect/>
          </a:stretch>
        </p:blipFill>
        <p:spPr>
          <a:xfrm>
            <a:off x="1067056" y="1116350"/>
            <a:ext cx="1924051" cy="1100669"/>
          </a:xfrm>
          <a:prstGeom prst="rect">
            <a:avLst/>
          </a:prstGeom>
        </p:spPr>
      </p:pic>
      <p:pic>
        <p:nvPicPr>
          <p:cNvPr id="25" name="PlaceholderImage.png"/>
          <p:cNvPicPr>
            <a:picLocks noChangeAspect="1"/>
          </p:cNvPicPr>
          <p:nvPr userDrawn="1"/>
        </p:nvPicPr>
        <p:blipFill>
          <a:blip r:embed="rId4">
            <a:extLst/>
          </a:blip>
          <a:stretch>
            <a:fillRect/>
          </a:stretch>
        </p:blipFill>
        <p:spPr>
          <a:xfrm>
            <a:off x="3633546" y="1116350"/>
            <a:ext cx="1924051" cy="1100669"/>
          </a:xfrm>
          <a:prstGeom prst="rect">
            <a:avLst/>
          </a:prstGeom>
        </p:spPr>
      </p:pic>
      <p:pic>
        <p:nvPicPr>
          <p:cNvPr id="26" name="PlaceholderImage.png"/>
          <p:cNvPicPr>
            <a:picLocks noChangeAspect="1"/>
          </p:cNvPicPr>
          <p:nvPr userDrawn="1"/>
        </p:nvPicPr>
        <p:blipFill>
          <a:blip r:embed="rId4">
            <a:extLst/>
          </a:blip>
          <a:stretch>
            <a:fillRect/>
          </a:stretch>
        </p:blipFill>
        <p:spPr>
          <a:xfrm>
            <a:off x="6206331" y="1116350"/>
            <a:ext cx="1924051" cy="1100669"/>
          </a:xfrm>
          <a:prstGeom prst="rect">
            <a:avLst/>
          </a:prstGeom>
        </p:spPr>
      </p:pic>
      <p:pic>
        <p:nvPicPr>
          <p:cNvPr id="27" name="PlaceholderImage.png"/>
          <p:cNvPicPr>
            <a:picLocks noChangeAspect="1"/>
          </p:cNvPicPr>
          <p:nvPr userDrawn="1"/>
        </p:nvPicPr>
        <p:blipFill>
          <a:blip r:embed="rId4">
            <a:extLst/>
          </a:blip>
          <a:stretch>
            <a:fillRect/>
          </a:stretch>
        </p:blipFill>
        <p:spPr>
          <a:xfrm>
            <a:off x="1067056" y="2779925"/>
            <a:ext cx="1924051" cy="1100668"/>
          </a:xfrm>
          <a:prstGeom prst="rect">
            <a:avLst/>
          </a:prstGeom>
        </p:spPr>
      </p:pic>
      <p:pic>
        <p:nvPicPr>
          <p:cNvPr id="28" name="PlaceholderImage.png"/>
          <p:cNvPicPr>
            <a:picLocks noChangeAspect="1"/>
          </p:cNvPicPr>
          <p:nvPr userDrawn="1"/>
        </p:nvPicPr>
        <p:blipFill>
          <a:blip r:embed="rId4">
            <a:extLst/>
          </a:blip>
          <a:stretch>
            <a:fillRect/>
          </a:stretch>
        </p:blipFill>
        <p:spPr>
          <a:xfrm>
            <a:off x="3633546" y="2779925"/>
            <a:ext cx="1924051" cy="1100668"/>
          </a:xfrm>
          <a:prstGeom prst="rect">
            <a:avLst/>
          </a:prstGeom>
        </p:spPr>
      </p:pic>
      <p:pic>
        <p:nvPicPr>
          <p:cNvPr id="29" name="PlaceholderImage.png"/>
          <p:cNvPicPr>
            <a:picLocks noChangeAspect="1"/>
          </p:cNvPicPr>
          <p:nvPr userDrawn="1"/>
        </p:nvPicPr>
        <p:blipFill>
          <a:blip r:embed="rId4">
            <a:extLst/>
          </a:blip>
          <a:stretch>
            <a:fillRect/>
          </a:stretch>
        </p:blipFill>
        <p:spPr>
          <a:xfrm>
            <a:off x="6206331" y="2779925"/>
            <a:ext cx="1924051" cy="1100668"/>
          </a:xfrm>
          <a:prstGeom prst="rect">
            <a:avLst/>
          </a:prstGeom>
        </p:spPr>
      </p:pic>
      <p:sp>
        <p:nvSpPr>
          <p:cNvPr id="30" name="TextBox 29"/>
          <p:cNvSpPr txBox="1"/>
          <p:nvPr userDrawn="1"/>
        </p:nvSpPr>
        <p:spPr>
          <a:xfrm>
            <a:off x="3828046" y="4912051"/>
            <a:ext cx="1487908" cy="261610"/>
          </a:xfrm>
          <a:prstGeom prst="rect">
            <a:avLst/>
          </a:prstGeom>
          <a:noFill/>
        </p:spPr>
        <p:txBody>
          <a:bodyPr wrap="none" rtlCol="0">
            <a:spAutoFit/>
          </a:bodyPr>
          <a:lstStyle/>
          <a:p>
            <a:r>
              <a:rPr lang="en-US" sz="1100">
                <a:solidFill>
                  <a:schemeClr val="tx1"/>
                </a:solidFill>
              </a:rPr>
              <a:t>Amazon Confidential</a:t>
            </a:r>
          </a:p>
        </p:txBody>
      </p:sp>
    </p:spTree>
    <p:extLst>
      <p:ext uri="{BB962C8B-B14F-4D97-AF65-F5344CB8AC3E}">
        <p14:creationId xmlns:p14="http://schemas.microsoft.com/office/powerpoint/2010/main" val="327309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95" r:id="rId2"/>
    <p:sldLayoutId id="2147483676" r:id="rId3"/>
    <p:sldLayoutId id="2147483692" r:id="rId4"/>
    <p:sldLayoutId id="2147483678" r:id="rId5"/>
    <p:sldLayoutId id="2147483679" r:id="rId6"/>
    <p:sldLayoutId id="2147483689" r:id="rId7"/>
    <p:sldLayoutId id="2147483690" r:id="rId8"/>
    <p:sldLayoutId id="2147483691" r:id="rId9"/>
    <p:sldLayoutId id="2147483680" r:id="rId10"/>
    <p:sldLayoutId id="2147483686" r:id="rId11"/>
    <p:sldLayoutId id="2147483687" r:id="rId12"/>
    <p:sldLayoutId id="2147483693" r:id="rId13"/>
    <p:sldLayoutId id="2147483694"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1" i="0" kern="1200">
          <a:solidFill>
            <a:schemeClr val="tx1"/>
          </a:solidFill>
          <a:latin typeface="Arial"/>
          <a:ea typeface="+mj-ea"/>
          <a:cs typeface="Arial"/>
        </a:defRPr>
      </a:lvl1pPr>
    </p:titleStyle>
    <p:bodyStyle>
      <a:lvl1pPr marL="0" indent="0" algn="l" defTabSz="457200" rtl="0" eaLnBrk="1" latinLnBrk="0" hangingPunct="1">
        <a:spcBef>
          <a:spcPct val="20000"/>
        </a:spcBef>
        <a:buFontTx/>
        <a:buNone/>
        <a:defRPr sz="2400" b="0" i="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000" b="0" i="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1800" b="0" i="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b="0" i="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tiff"/></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tiff"/><Relationship Id="rId5" Type="http://schemas.openxmlformats.org/officeDocument/2006/relationships/image" Target="../media/image1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5.tiff"/><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6.tiff"/><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7.tiff"/><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8.tiff"/><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6.jpg"/><Relationship Id="rId5" Type="http://schemas.openxmlformats.org/officeDocument/2006/relationships/image" Target="../media/image25.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tiff"/><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315954" y="945292"/>
            <a:ext cx="3683000" cy="433387"/>
          </a:xfrm>
        </p:spPr>
        <p:txBody>
          <a:bodyPr>
            <a:noAutofit/>
          </a:bodyPr>
          <a:lstStyle/>
          <a:p>
            <a:pPr lvl="0" algn="r"/>
            <a:r>
              <a:rPr lang="en-US" sz="2000" dirty="0">
                <a:solidFill>
                  <a:schemeClr val="bg1"/>
                </a:solidFill>
              </a:rPr>
              <a:t>Tracy Pierce</a:t>
            </a:r>
          </a:p>
          <a:p>
            <a:pPr lvl="0" algn="r"/>
            <a:r>
              <a:rPr lang="en-US" sz="2000" i="1" dirty="0">
                <a:solidFill>
                  <a:schemeClr val="bg1"/>
                </a:solidFill>
              </a:rPr>
              <a:t>Sr. Cloud Support Engineer</a:t>
            </a:r>
          </a:p>
          <a:p>
            <a:pPr algn="r"/>
            <a:r>
              <a:rPr lang="en-US" sz="2000" dirty="0" err="1"/>
              <a:t>Sophoclis</a:t>
            </a:r>
            <a:r>
              <a:rPr lang="en-US" sz="2000" dirty="0"/>
              <a:t> </a:t>
            </a:r>
            <a:r>
              <a:rPr lang="en-US" sz="2000" dirty="0" err="1"/>
              <a:t>Hadjimichael</a:t>
            </a:r>
            <a:endParaRPr lang="en-US" sz="2000" dirty="0"/>
          </a:p>
          <a:p>
            <a:pPr lvl="0" algn="r"/>
            <a:r>
              <a:rPr lang="en-US" sz="2000" i="1" dirty="0">
                <a:solidFill>
                  <a:schemeClr val="bg1"/>
                </a:solidFill>
              </a:rPr>
              <a:t>Cloud Support Engineer II</a:t>
            </a:r>
          </a:p>
        </p:txBody>
      </p:sp>
      <p:sp>
        <p:nvSpPr>
          <p:cNvPr id="7" name="Text Placeholder 6"/>
          <p:cNvSpPr>
            <a:spLocks noGrp="1"/>
          </p:cNvSpPr>
          <p:nvPr>
            <p:ph type="body" sz="quarter" idx="12"/>
          </p:nvPr>
        </p:nvSpPr>
        <p:spPr>
          <a:xfrm>
            <a:off x="459418" y="237331"/>
            <a:ext cx="8539536" cy="744537"/>
          </a:xfrm>
        </p:spPr>
        <p:txBody>
          <a:bodyPr/>
          <a:lstStyle/>
          <a:p>
            <a:r>
              <a:rPr lang="en-US" sz="2000" dirty="0" err="1"/>
              <a:t>Otterly</a:t>
            </a:r>
            <a:r>
              <a:rPr lang="en-US" sz="2000" dirty="0"/>
              <a:t> Secure, Store, and Rotate IAM Access Keys </a:t>
            </a:r>
          </a:p>
          <a:p>
            <a:r>
              <a:rPr lang="en-US" sz="2000" dirty="0"/>
              <a:t>with AWS Secrets Manager</a:t>
            </a:r>
          </a:p>
        </p:txBody>
      </p:sp>
      <p:pic>
        <p:nvPicPr>
          <p:cNvPr id="5" name="Picture 4">
            <a:extLst>
              <a:ext uri="{FF2B5EF4-FFF2-40B4-BE49-F238E27FC236}">
                <a16:creationId xmlns:a16="http://schemas.microsoft.com/office/drawing/2014/main" id="{39A19CA0-5F1C-DE42-B25D-BD3B899321FD}"/>
              </a:ext>
            </a:extLst>
          </p:cNvPr>
          <p:cNvPicPr>
            <a:picLocks noChangeAspect="1"/>
          </p:cNvPicPr>
          <p:nvPr/>
        </p:nvPicPr>
        <p:blipFill>
          <a:blip r:embed="rId4"/>
          <a:stretch>
            <a:fillRect/>
          </a:stretch>
        </p:blipFill>
        <p:spPr>
          <a:xfrm>
            <a:off x="1097005" y="1218795"/>
            <a:ext cx="3297221" cy="2065928"/>
          </a:xfrm>
          <a:prstGeom prst="rect">
            <a:avLst/>
          </a:prstGeom>
        </p:spPr>
      </p:pic>
    </p:spTree>
    <p:extLst>
      <p:ext uri="{BB962C8B-B14F-4D97-AF65-F5344CB8AC3E}">
        <p14:creationId xmlns:p14="http://schemas.microsoft.com/office/powerpoint/2010/main" val="1060988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sted-image.pdf"/>
          <p:cNvPicPr>
            <a:picLocks noChangeAspect="1"/>
          </p:cNvPicPr>
          <p:nvPr/>
        </p:nvPicPr>
        <p:blipFill>
          <a:blip r:embed="rId3">
            <a:extLst/>
          </a:blip>
          <a:stretch>
            <a:fillRect/>
          </a:stretch>
        </p:blipFill>
        <p:spPr>
          <a:xfrm>
            <a:off x="7833277" y="4318179"/>
            <a:ext cx="970446" cy="545742"/>
          </a:xfrm>
          <a:prstGeom prst="rect">
            <a:avLst/>
          </a:prstGeom>
          <a:ln w="12700">
            <a:miter lim="400000"/>
          </a:ln>
        </p:spPr>
      </p:pic>
      <p:pic>
        <p:nvPicPr>
          <p:cNvPr id="4" name="pasted-image.pdf"/>
          <p:cNvPicPr>
            <a:picLocks noChangeAspect="1"/>
          </p:cNvPicPr>
          <p:nvPr/>
        </p:nvPicPr>
        <p:blipFill>
          <a:blip r:embed="rId4">
            <a:extLst/>
          </a:blip>
          <a:stretch>
            <a:fillRect/>
          </a:stretch>
        </p:blipFill>
        <p:spPr>
          <a:xfrm>
            <a:off x="-123197" y="114936"/>
            <a:ext cx="5122548" cy="679923"/>
          </a:xfrm>
          <a:prstGeom prst="rect">
            <a:avLst/>
          </a:prstGeom>
          <a:ln w="12700">
            <a:miter lim="400000"/>
          </a:ln>
        </p:spPr>
      </p:pic>
      <p:sp>
        <p:nvSpPr>
          <p:cNvPr id="2" name="Title 1"/>
          <p:cNvSpPr>
            <a:spLocks noGrp="1"/>
          </p:cNvSpPr>
          <p:nvPr>
            <p:ph type="title"/>
          </p:nvPr>
        </p:nvSpPr>
        <p:spPr>
          <a:xfrm>
            <a:off x="87086" y="114936"/>
            <a:ext cx="4711337" cy="679923"/>
          </a:xfrm>
        </p:spPr>
        <p:txBody>
          <a:bodyPr anchor="ctr"/>
          <a:lstStyle/>
          <a:p>
            <a:pPr algn="ctr"/>
            <a:r>
              <a:rPr lang="en-US" sz="1800" dirty="0"/>
              <a:t>What’s the diff between SSM and ASM?</a:t>
            </a:r>
          </a:p>
        </p:txBody>
      </p:sp>
      <p:sp>
        <p:nvSpPr>
          <p:cNvPr id="3" name="Content Placeholder 2"/>
          <p:cNvSpPr>
            <a:spLocks noGrp="1"/>
          </p:cNvSpPr>
          <p:nvPr>
            <p:ph idx="4294967295"/>
          </p:nvPr>
        </p:nvSpPr>
        <p:spPr>
          <a:xfrm>
            <a:off x="340592" y="1009332"/>
            <a:ext cx="8205304" cy="3553926"/>
          </a:xfrm>
        </p:spPr>
        <p:txBody>
          <a:bodyPr/>
          <a:lstStyle/>
          <a:p>
            <a:r>
              <a:rPr lang="en-US" dirty="0"/>
              <a:t>Before we get too far in, I know this will come up. What’s the deal with SSM (AWS Systems Manager) and ASM (AWS Secrets Manager)? Why is one better than the other? Why should I use one over the other? </a:t>
            </a:r>
          </a:p>
          <a:p>
            <a:endParaRPr lang="en-US" dirty="0"/>
          </a:p>
          <a:p>
            <a:endParaRPr lang="en-US" dirty="0"/>
          </a:p>
        </p:txBody>
      </p:sp>
      <p:pic>
        <p:nvPicPr>
          <p:cNvPr id="6" name="Picture 5">
            <a:extLst>
              <a:ext uri="{FF2B5EF4-FFF2-40B4-BE49-F238E27FC236}">
                <a16:creationId xmlns:a16="http://schemas.microsoft.com/office/drawing/2014/main" id="{3D74E921-9021-6848-824A-9C01E32D5F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7546" y="2786295"/>
            <a:ext cx="1530717" cy="1709092"/>
          </a:xfrm>
          <a:prstGeom prst="rect">
            <a:avLst/>
          </a:prstGeom>
        </p:spPr>
      </p:pic>
      <p:pic>
        <p:nvPicPr>
          <p:cNvPr id="7" name="Picture 6">
            <a:extLst>
              <a:ext uri="{FF2B5EF4-FFF2-40B4-BE49-F238E27FC236}">
                <a16:creationId xmlns:a16="http://schemas.microsoft.com/office/drawing/2014/main" id="{B99FDB9B-3806-CE40-9847-F4AB3819A5D9}"/>
              </a:ext>
            </a:extLst>
          </p:cNvPr>
          <p:cNvPicPr>
            <a:picLocks noChangeAspect="1"/>
          </p:cNvPicPr>
          <p:nvPr/>
        </p:nvPicPr>
        <p:blipFill>
          <a:blip r:embed="rId6"/>
          <a:stretch>
            <a:fillRect/>
          </a:stretch>
        </p:blipFill>
        <p:spPr>
          <a:xfrm>
            <a:off x="4443244" y="2786295"/>
            <a:ext cx="2221820" cy="1709092"/>
          </a:xfrm>
          <a:prstGeom prst="rect">
            <a:avLst/>
          </a:prstGeom>
        </p:spPr>
      </p:pic>
    </p:spTree>
    <p:extLst>
      <p:ext uri="{BB962C8B-B14F-4D97-AF65-F5344CB8AC3E}">
        <p14:creationId xmlns:p14="http://schemas.microsoft.com/office/powerpoint/2010/main" val="4120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sted-image.pdf"/>
          <p:cNvPicPr>
            <a:picLocks noChangeAspect="1"/>
          </p:cNvPicPr>
          <p:nvPr/>
        </p:nvPicPr>
        <p:blipFill>
          <a:blip r:embed="rId3">
            <a:extLst/>
          </a:blip>
          <a:stretch>
            <a:fillRect/>
          </a:stretch>
        </p:blipFill>
        <p:spPr>
          <a:xfrm>
            <a:off x="-123197" y="114936"/>
            <a:ext cx="5122548" cy="679923"/>
          </a:xfrm>
          <a:prstGeom prst="rect">
            <a:avLst/>
          </a:prstGeom>
          <a:ln w="12700">
            <a:miter lim="400000"/>
          </a:ln>
        </p:spPr>
      </p:pic>
      <p:sp>
        <p:nvSpPr>
          <p:cNvPr id="2" name="Title 1"/>
          <p:cNvSpPr>
            <a:spLocks noGrp="1"/>
          </p:cNvSpPr>
          <p:nvPr>
            <p:ph type="title"/>
          </p:nvPr>
        </p:nvSpPr>
        <p:spPr>
          <a:xfrm>
            <a:off x="336789" y="182026"/>
            <a:ext cx="4662562" cy="545741"/>
          </a:xfrm>
        </p:spPr>
        <p:txBody>
          <a:bodyPr/>
          <a:lstStyle/>
          <a:p>
            <a:r>
              <a:rPr lang="en-US" sz="2400" dirty="0"/>
              <a:t>So what is it customers want?</a:t>
            </a:r>
          </a:p>
        </p:txBody>
      </p:sp>
      <p:pic>
        <p:nvPicPr>
          <p:cNvPr id="4" name="pasted-image.pdf"/>
          <p:cNvPicPr>
            <a:picLocks noChangeAspect="1"/>
          </p:cNvPicPr>
          <p:nvPr/>
        </p:nvPicPr>
        <p:blipFill>
          <a:blip r:embed="rId4">
            <a:extLst/>
          </a:blip>
          <a:stretch>
            <a:fillRect/>
          </a:stretch>
        </p:blipFill>
        <p:spPr>
          <a:xfrm>
            <a:off x="7833277" y="4318179"/>
            <a:ext cx="970446" cy="545742"/>
          </a:xfrm>
          <a:prstGeom prst="rect">
            <a:avLst/>
          </a:prstGeom>
          <a:ln w="12700">
            <a:miter lim="400000"/>
          </a:ln>
        </p:spPr>
      </p:pic>
      <p:pic>
        <p:nvPicPr>
          <p:cNvPr id="6" name="Picture 5">
            <a:extLst>
              <a:ext uri="{FF2B5EF4-FFF2-40B4-BE49-F238E27FC236}">
                <a16:creationId xmlns:a16="http://schemas.microsoft.com/office/drawing/2014/main" id="{6A35F7E3-5C4E-094E-A9EE-5C231FCFF6FA}"/>
              </a:ext>
            </a:extLst>
          </p:cNvPr>
          <p:cNvPicPr>
            <a:picLocks noChangeAspect="1"/>
          </p:cNvPicPr>
          <p:nvPr/>
        </p:nvPicPr>
        <p:blipFill>
          <a:blip r:embed="rId5"/>
          <a:stretch>
            <a:fillRect/>
          </a:stretch>
        </p:blipFill>
        <p:spPr>
          <a:xfrm>
            <a:off x="1245003" y="1063893"/>
            <a:ext cx="6270501" cy="3527157"/>
          </a:xfrm>
          <a:prstGeom prst="rect">
            <a:avLst/>
          </a:prstGeom>
        </p:spPr>
      </p:pic>
    </p:spTree>
    <p:extLst>
      <p:ext uri="{BB962C8B-B14F-4D97-AF65-F5344CB8AC3E}">
        <p14:creationId xmlns:p14="http://schemas.microsoft.com/office/powerpoint/2010/main" val="2607461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asted-image.pdf"/>
          <p:cNvPicPr>
            <a:picLocks noChangeAspect="1"/>
          </p:cNvPicPr>
          <p:nvPr/>
        </p:nvPicPr>
        <p:blipFill>
          <a:blip r:embed="rId3">
            <a:extLst/>
          </a:blip>
          <a:stretch>
            <a:fillRect/>
          </a:stretch>
        </p:blipFill>
        <p:spPr>
          <a:xfrm>
            <a:off x="7833277" y="4318179"/>
            <a:ext cx="970446" cy="545742"/>
          </a:xfrm>
          <a:prstGeom prst="rect">
            <a:avLst/>
          </a:prstGeom>
          <a:ln w="12700">
            <a:miter lim="400000"/>
          </a:ln>
        </p:spPr>
      </p:pic>
      <p:pic>
        <p:nvPicPr>
          <p:cNvPr id="6" name="pasted-image.pdf"/>
          <p:cNvPicPr>
            <a:picLocks noChangeAspect="1"/>
          </p:cNvPicPr>
          <p:nvPr/>
        </p:nvPicPr>
        <p:blipFill>
          <a:blip r:embed="rId4">
            <a:extLst/>
          </a:blip>
          <a:stretch>
            <a:fillRect/>
          </a:stretch>
        </p:blipFill>
        <p:spPr>
          <a:xfrm>
            <a:off x="-123197" y="114936"/>
            <a:ext cx="5122548" cy="679923"/>
          </a:xfrm>
          <a:prstGeom prst="rect">
            <a:avLst/>
          </a:prstGeom>
          <a:ln w="12700">
            <a:miter lim="400000"/>
          </a:ln>
        </p:spPr>
      </p:pic>
      <p:sp>
        <p:nvSpPr>
          <p:cNvPr id="2" name="Title 1"/>
          <p:cNvSpPr>
            <a:spLocks noGrp="1"/>
          </p:cNvSpPr>
          <p:nvPr>
            <p:ph type="title"/>
          </p:nvPr>
        </p:nvSpPr>
        <p:spPr>
          <a:xfrm>
            <a:off x="333575" y="182026"/>
            <a:ext cx="4665776" cy="545741"/>
          </a:xfrm>
        </p:spPr>
        <p:txBody>
          <a:bodyPr/>
          <a:lstStyle/>
          <a:p>
            <a:r>
              <a:rPr lang="en-US" sz="2400" dirty="0"/>
              <a:t>So what is it customers want?</a:t>
            </a:r>
          </a:p>
        </p:txBody>
      </p:sp>
      <p:sp>
        <p:nvSpPr>
          <p:cNvPr id="5" name="TextBox 4">
            <a:extLst>
              <a:ext uri="{FF2B5EF4-FFF2-40B4-BE49-F238E27FC236}">
                <a16:creationId xmlns:a16="http://schemas.microsoft.com/office/drawing/2014/main" id="{28440D56-BBA5-D64B-970A-86BDAEE126F7}"/>
              </a:ext>
            </a:extLst>
          </p:cNvPr>
          <p:cNvSpPr txBox="1"/>
          <p:nvPr/>
        </p:nvSpPr>
        <p:spPr>
          <a:xfrm>
            <a:off x="452845" y="1245326"/>
            <a:ext cx="7577780" cy="646331"/>
          </a:xfrm>
          <a:prstGeom prst="rect">
            <a:avLst/>
          </a:prstGeom>
          <a:noFill/>
        </p:spPr>
        <p:txBody>
          <a:bodyPr wrap="none" rtlCol="0">
            <a:spAutoFit/>
          </a:bodyPr>
          <a:lstStyle/>
          <a:p>
            <a:pPr marL="285750" indent="-285750">
              <a:buFont typeface="Arial" panose="020B0604020202020204" pitchFamily="34" charset="0"/>
              <a:buChar char="•"/>
            </a:pPr>
            <a:r>
              <a:rPr lang="en-US" dirty="0"/>
              <a:t>Secure, consistent, and encrypted storage of IAM User Access Keys. </a:t>
            </a:r>
          </a:p>
          <a:p>
            <a:pPr marL="285750" indent="-28575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0066E005-5FE3-CF42-B23C-C14AED644241}"/>
              </a:ext>
            </a:extLst>
          </p:cNvPr>
          <p:cNvPicPr>
            <a:picLocks noChangeAspect="1"/>
          </p:cNvPicPr>
          <p:nvPr/>
        </p:nvPicPr>
        <p:blipFill>
          <a:blip r:embed="rId5"/>
          <a:stretch>
            <a:fillRect/>
          </a:stretch>
        </p:blipFill>
        <p:spPr>
          <a:xfrm>
            <a:off x="2666463" y="1675205"/>
            <a:ext cx="3375693" cy="3188716"/>
          </a:xfrm>
          <a:prstGeom prst="rect">
            <a:avLst/>
          </a:prstGeom>
        </p:spPr>
      </p:pic>
    </p:spTree>
    <p:extLst>
      <p:ext uri="{BB962C8B-B14F-4D97-AF65-F5344CB8AC3E}">
        <p14:creationId xmlns:p14="http://schemas.microsoft.com/office/powerpoint/2010/main" val="8609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asted-image.pdf"/>
          <p:cNvPicPr>
            <a:picLocks noChangeAspect="1"/>
          </p:cNvPicPr>
          <p:nvPr/>
        </p:nvPicPr>
        <p:blipFill>
          <a:blip r:embed="rId3">
            <a:extLst/>
          </a:blip>
          <a:stretch>
            <a:fillRect/>
          </a:stretch>
        </p:blipFill>
        <p:spPr>
          <a:xfrm>
            <a:off x="7833277" y="4318179"/>
            <a:ext cx="970446" cy="545742"/>
          </a:xfrm>
          <a:prstGeom prst="rect">
            <a:avLst/>
          </a:prstGeom>
          <a:ln w="12700">
            <a:miter lim="400000"/>
          </a:ln>
        </p:spPr>
      </p:pic>
      <p:pic>
        <p:nvPicPr>
          <p:cNvPr id="6" name="pasted-image.pdf"/>
          <p:cNvPicPr>
            <a:picLocks noChangeAspect="1"/>
          </p:cNvPicPr>
          <p:nvPr/>
        </p:nvPicPr>
        <p:blipFill>
          <a:blip r:embed="rId4">
            <a:extLst/>
          </a:blip>
          <a:stretch>
            <a:fillRect/>
          </a:stretch>
        </p:blipFill>
        <p:spPr>
          <a:xfrm>
            <a:off x="-123197" y="114936"/>
            <a:ext cx="5122548" cy="679923"/>
          </a:xfrm>
          <a:prstGeom prst="rect">
            <a:avLst/>
          </a:prstGeom>
          <a:ln w="12700">
            <a:miter lim="400000"/>
          </a:ln>
        </p:spPr>
      </p:pic>
      <p:sp>
        <p:nvSpPr>
          <p:cNvPr id="2" name="Title 1"/>
          <p:cNvSpPr>
            <a:spLocks noGrp="1"/>
          </p:cNvSpPr>
          <p:nvPr>
            <p:ph type="title"/>
          </p:nvPr>
        </p:nvSpPr>
        <p:spPr>
          <a:xfrm>
            <a:off x="333575" y="182026"/>
            <a:ext cx="4665776" cy="545741"/>
          </a:xfrm>
        </p:spPr>
        <p:txBody>
          <a:bodyPr/>
          <a:lstStyle/>
          <a:p>
            <a:r>
              <a:rPr lang="en-US" sz="2400" dirty="0"/>
              <a:t>So what is it customers want?</a:t>
            </a:r>
          </a:p>
        </p:txBody>
      </p:sp>
      <p:sp>
        <p:nvSpPr>
          <p:cNvPr id="5" name="TextBox 4">
            <a:extLst>
              <a:ext uri="{FF2B5EF4-FFF2-40B4-BE49-F238E27FC236}">
                <a16:creationId xmlns:a16="http://schemas.microsoft.com/office/drawing/2014/main" id="{28440D56-BBA5-D64B-970A-86BDAEE126F7}"/>
              </a:ext>
            </a:extLst>
          </p:cNvPr>
          <p:cNvSpPr txBox="1"/>
          <p:nvPr/>
        </p:nvSpPr>
        <p:spPr>
          <a:xfrm>
            <a:off x="452845" y="1245326"/>
            <a:ext cx="7513660" cy="923330"/>
          </a:xfrm>
          <a:prstGeom prst="rect">
            <a:avLst/>
          </a:prstGeom>
          <a:noFill/>
        </p:spPr>
        <p:txBody>
          <a:bodyPr wrap="none" rtlCol="0">
            <a:spAutoFit/>
          </a:bodyPr>
          <a:lstStyle/>
          <a:p>
            <a:pPr marL="285750" indent="-285750">
              <a:buFont typeface="Arial" panose="020B0604020202020204" pitchFamily="34" charset="0"/>
              <a:buChar char="•"/>
            </a:pPr>
            <a:r>
              <a:rPr lang="en-US" dirty="0"/>
              <a:t>Secure, consistent, and encrypted storage of IAM User Access Keys.</a:t>
            </a:r>
          </a:p>
          <a:p>
            <a:pPr marL="285750" indent="-285750">
              <a:buFont typeface="Arial" panose="020B0604020202020204" pitchFamily="34" charset="0"/>
              <a:buChar char="•"/>
            </a:pPr>
            <a:r>
              <a:rPr lang="en-US" dirty="0"/>
              <a:t>Enforced Access Key rotation when keys reach a certain age.  </a:t>
            </a:r>
          </a:p>
          <a:p>
            <a:pPr marL="285750" indent="-28575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0064C04C-5960-FD44-ACD3-0E22CBCE408E}"/>
              </a:ext>
            </a:extLst>
          </p:cNvPr>
          <p:cNvPicPr>
            <a:picLocks noChangeAspect="1"/>
          </p:cNvPicPr>
          <p:nvPr/>
        </p:nvPicPr>
        <p:blipFill>
          <a:blip r:embed="rId5"/>
          <a:stretch>
            <a:fillRect/>
          </a:stretch>
        </p:blipFill>
        <p:spPr>
          <a:xfrm>
            <a:off x="2865665" y="2017123"/>
            <a:ext cx="3238500" cy="2781300"/>
          </a:xfrm>
          <a:prstGeom prst="rect">
            <a:avLst/>
          </a:prstGeom>
        </p:spPr>
      </p:pic>
    </p:spTree>
    <p:extLst>
      <p:ext uri="{BB962C8B-B14F-4D97-AF65-F5344CB8AC3E}">
        <p14:creationId xmlns:p14="http://schemas.microsoft.com/office/powerpoint/2010/main" val="375436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asted-image.pdf"/>
          <p:cNvPicPr>
            <a:picLocks noChangeAspect="1"/>
          </p:cNvPicPr>
          <p:nvPr/>
        </p:nvPicPr>
        <p:blipFill>
          <a:blip r:embed="rId3">
            <a:extLst/>
          </a:blip>
          <a:stretch>
            <a:fillRect/>
          </a:stretch>
        </p:blipFill>
        <p:spPr>
          <a:xfrm>
            <a:off x="7833277" y="4318179"/>
            <a:ext cx="970446" cy="545742"/>
          </a:xfrm>
          <a:prstGeom prst="rect">
            <a:avLst/>
          </a:prstGeom>
          <a:ln w="12700">
            <a:miter lim="400000"/>
          </a:ln>
        </p:spPr>
      </p:pic>
      <p:pic>
        <p:nvPicPr>
          <p:cNvPr id="6" name="pasted-image.pdf"/>
          <p:cNvPicPr>
            <a:picLocks noChangeAspect="1"/>
          </p:cNvPicPr>
          <p:nvPr/>
        </p:nvPicPr>
        <p:blipFill>
          <a:blip r:embed="rId4">
            <a:extLst/>
          </a:blip>
          <a:stretch>
            <a:fillRect/>
          </a:stretch>
        </p:blipFill>
        <p:spPr>
          <a:xfrm>
            <a:off x="-123197" y="114936"/>
            <a:ext cx="5122548" cy="679923"/>
          </a:xfrm>
          <a:prstGeom prst="rect">
            <a:avLst/>
          </a:prstGeom>
          <a:ln w="12700">
            <a:miter lim="400000"/>
          </a:ln>
        </p:spPr>
      </p:pic>
      <p:sp>
        <p:nvSpPr>
          <p:cNvPr id="2" name="Title 1"/>
          <p:cNvSpPr>
            <a:spLocks noGrp="1"/>
          </p:cNvSpPr>
          <p:nvPr>
            <p:ph type="title"/>
          </p:nvPr>
        </p:nvSpPr>
        <p:spPr>
          <a:xfrm>
            <a:off x="333575" y="182026"/>
            <a:ext cx="4665776" cy="545741"/>
          </a:xfrm>
        </p:spPr>
        <p:txBody>
          <a:bodyPr/>
          <a:lstStyle/>
          <a:p>
            <a:r>
              <a:rPr lang="en-US" sz="2400" dirty="0"/>
              <a:t>So what is it customers want?</a:t>
            </a:r>
          </a:p>
        </p:txBody>
      </p:sp>
      <p:sp>
        <p:nvSpPr>
          <p:cNvPr id="5" name="TextBox 4">
            <a:extLst>
              <a:ext uri="{FF2B5EF4-FFF2-40B4-BE49-F238E27FC236}">
                <a16:creationId xmlns:a16="http://schemas.microsoft.com/office/drawing/2014/main" id="{28440D56-BBA5-D64B-970A-86BDAEE126F7}"/>
              </a:ext>
            </a:extLst>
          </p:cNvPr>
          <p:cNvSpPr txBox="1"/>
          <p:nvPr/>
        </p:nvSpPr>
        <p:spPr>
          <a:xfrm>
            <a:off x="452845" y="1245326"/>
            <a:ext cx="7513660" cy="1477328"/>
          </a:xfrm>
          <a:prstGeom prst="rect">
            <a:avLst/>
          </a:prstGeom>
          <a:noFill/>
        </p:spPr>
        <p:txBody>
          <a:bodyPr wrap="none" rtlCol="0">
            <a:spAutoFit/>
          </a:bodyPr>
          <a:lstStyle/>
          <a:p>
            <a:pPr marL="285750" indent="-285750">
              <a:buFont typeface="Arial" panose="020B0604020202020204" pitchFamily="34" charset="0"/>
              <a:buChar char="•"/>
            </a:pPr>
            <a:r>
              <a:rPr lang="en-US" dirty="0"/>
              <a:t>Secure, consistent, and encrypted storage of IAM User Access Keys.</a:t>
            </a:r>
          </a:p>
          <a:p>
            <a:pPr marL="285750" indent="-285750">
              <a:buFont typeface="Arial" panose="020B0604020202020204" pitchFamily="34" charset="0"/>
              <a:buChar char="•"/>
            </a:pPr>
            <a:r>
              <a:rPr lang="en-US" dirty="0"/>
              <a:t>Enforced Access Key rotation when keys reach a certain age.  </a:t>
            </a:r>
          </a:p>
          <a:p>
            <a:pPr marL="285750" indent="-285750">
              <a:buFont typeface="Arial" panose="020B0604020202020204" pitchFamily="34" charset="0"/>
              <a:buChar char="•"/>
            </a:pPr>
            <a:r>
              <a:rPr lang="en-US" dirty="0"/>
              <a:t>Easy retrieval of these keys by the IAM Users w/out need for </a:t>
            </a:r>
          </a:p>
          <a:p>
            <a:r>
              <a:rPr lang="en-US" dirty="0"/>
              <a:t>	emails, messaging, etc. </a:t>
            </a:r>
          </a:p>
          <a:p>
            <a:endParaRPr lang="en-US" dirty="0"/>
          </a:p>
        </p:txBody>
      </p:sp>
      <p:pic>
        <p:nvPicPr>
          <p:cNvPr id="4" name="Picture 3">
            <a:extLst>
              <a:ext uri="{FF2B5EF4-FFF2-40B4-BE49-F238E27FC236}">
                <a16:creationId xmlns:a16="http://schemas.microsoft.com/office/drawing/2014/main" id="{E06ED065-34DA-6649-8DDA-92E74BC0F01B}"/>
              </a:ext>
            </a:extLst>
          </p:cNvPr>
          <p:cNvPicPr>
            <a:picLocks noChangeAspect="1"/>
          </p:cNvPicPr>
          <p:nvPr/>
        </p:nvPicPr>
        <p:blipFill>
          <a:blip r:embed="rId5"/>
          <a:stretch>
            <a:fillRect/>
          </a:stretch>
        </p:blipFill>
        <p:spPr>
          <a:xfrm>
            <a:off x="2438077" y="2490289"/>
            <a:ext cx="3954984" cy="2443301"/>
          </a:xfrm>
          <a:prstGeom prst="rect">
            <a:avLst/>
          </a:prstGeom>
        </p:spPr>
      </p:pic>
    </p:spTree>
    <p:extLst>
      <p:ext uri="{BB962C8B-B14F-4D97-AF65-F5344CB8AC3E}">
        <p14:creationId xmlns:p14="http://schemas.microsoft.com/office/powerpoint/2010/main" val="371128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asted-image.pdf"/>
          <p:cNvPicPr>
            <a:picLocks noChangeAspect="1"/>
          </p:cNvPicPr>
          <p:nvPr/>
        </p:nvPicPr>
        <p:blipFill>
          <a:blip r:embed="rId3">
            <a:extLst/>
          </a:blip>
          <a:stretch>
            <a:fillRect/>
          </a:stretch>
        </p:blipFill>
        <p:spPr>
          <a:xfrm>
            <a:off x="7833277" y="4318179"/>
            <a:ext cx="970446" cy="545742"/>
          </a:xfrm>
          <a:prstGeom prst="rect">
            <a:avLst/>
          </a:prstGeom>
          <a:ln w="12700">
            <a:miter lim="400000"/>
          </a:ln>
        </p:spPr>
      </p:pic>
      <p:pic>
        <p:nvPicPr>
          <p:cNvPr id="7" name="pasted-image.pdf"/>
          <p:cNvPicPr>
            <a:picLocks noChangeAspect="1"/>
          </p:cNvPicPr>
          <p:nvPr/>
        </p:nvPicPr>
        <p:blipFill>
          <a:blip r:embed="rId4">
            <a:extLst/>
          </a:blip>
          <a:stretch>
            <a:fillRect/>
          </a:stretch>
        </p:blipFill>
        <p:spPr>
          <a:xfrm>
            <a:off x="-123197" y="114936"/>
            <a:ext cx="5122548" cy="679923"/>
          </a:xfrm>
          <a:prstGeom prst="rect">
            <a:avLst/>
          </a:prstGeom>
          <a:ln w="12700">
            <a:miter lim="400000"/>
          </a:ln>
        </p:spPr>
      </p:pic>
      <p:sp>
        <p:nvSpPr>
          <p:cNvPr id="4" name="Title 3"/>
          <p:cNvSpPr>
            <a:spLocks noGrp="1"/>
          </p:cNvSpPr>
          <p:nvPr>
            <p:ph type="title"/>
          </p:nvPr>
        </p:nvSpPr>
        <p:spPr>
          <a:xfrm>
            <a:off x="337743" y="182026"/>
            <a:ext cx="4661608" cy="545741"/>
          </a:xfrm>
        </p:spPr>
        <p:txBody>
          <a:bodyPr/>
          <a:lstStyle/>
          <a:p>
            <a:r>
              <a:rPr lang="en-US" sz="2400" dirty="0"/>
              <a:t>Otters to the Rescue!</a:t>
            </a:r>
          </a:p>
        </p:txBody>
      </p:sp>
      <p:pic>
        <p:nvPicPr>
          <p:cNvPr id="11" name="Picture 10">
            <a:extLst>
              <a:ext uri="{FF2B5EF4-FFF2-40B4-BE49-F238E27FC236}">
                <a16:creationId xmlns:a16="http://schemas.microsoft.com/office/drawing/2014/main" id="{BFDCF1F9-6E07-5F4D-9D08-76E5C819DD04}"/>
              </a:ext>
            </a:extLst>
          </p:cNvPr>
          <p:cNvPicPr>
            <a:picLocks noChangeAspect="1"/>
          </p:cNvPicPr>
          <p:nvPr/>
        </p:nvPicPr>
        <p:blipFill>
          <a:blip r:embed="rId5"/>
          <a:stretch>
            <a:fillRect/>
          </a:stretch>
        </p:blipFill>
        <p:spPr>
          <a:xfrm>
            <a:off x="1112520" y="952682"/>
            <a:ext cx="6553200" cy="3708400"/>
          </a:xfrm>
          <a:prstGeom prst="rect">
            <a:avLst/>
          </a:prstGeom>
        </p:spPr>
      </p:pic>
      <p:sp>
        <p:nvSpPr>
          <p:cNvPr id="12" name="TextBox 11">
            <a:extLst>
              <a:ext uri="{FF2B5EF4-FFF2-40B4-BE49-F238E27FC236}">
                <a16:creationId xmlns:a16="http://schemas.microsoft.com/office/drawing/2014/main" id="{F51EB381-749B-DC4F-90DA-75BEB9EB9D7A}"/>
              </a:ext>
            </a:extLst>
          </p:cNvPr>
          <p:cNvSpPr txBox="1"/>
          <p:nvPr/>
        </p:nvSpPr>
        <p:spPr>
          <a:xfrm>
            <a:off x="3596640" y="1506583"/>
            <a:ext cx="3605349"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t>ListAccessKeys</a:t>
            </a:r>
            <a:r>
              <a:rPr lang="en-US" dirty="0"/>
              <a:t> API</a:t>
            </a:r>
          </a:p>
        </p:txBody>
      </p:sp>
    </p:spTree>
    <p:extLst>
      <p:ext uri="{BB962C8B-B14F-4D97-AF65-F5344CB8AC3E}">
        <p14:creationId xmlns:p14="http://schemas.microsoft.com/office/powerpoint/2010/main" val="17959324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asted-image.pdf"/>
          <p:cNvPicPr>
            <a:picLocks noChangeAspect="1"/>
          </p:cNvPicPr>
          <p:nvPr/>
        </p:nvPicPr>
        <p:blipFill>
          <a:blip r:embed="rId3">
            <a:extLst/>
          </a:blip>
          <a:stretch>
            <a:fillRect/>
          </a:stretch>
        </p:blipFill>
        <p:spPr>
          <a:xfrm>
            <a:off x="7833277" y="4318179"/>
            <a:ext cx="970446" cy="545742"/>
          </a:xfrm>
          <a:prstGeom prst="rect">
            <a:avLst/>
          </a:prstGeom>
          <a:ln w="12700">
            <a:miter lim="400000"/>
          </a:ln>
        </p:spPr>
      </p:pic>
      <p:pic>
        <p:nvPicPr>
          <p:cNvPr id="7" name="pasted-image.pdf"/>
          <p:cNvPicPr>
            <a:picLocks noChangeAspect="1"/>
          </p:cNvPicPr>
          <p:nvPr/>
        </p:nvPicPr>
        <p:blipFill>
          <a:blip r:embed="rId4">
            <a:extLst/>
          </a:blip>
          <a:stretch>
            <a:fillRect/>
          </a:stretch>
        </p:blipFill>
        <p:spPr>
          <a:xfrm>
            <a:off x="-123197" y="114936"/>
            <a:ext cx="5122548" cy="679923"/>
          </a:xfrm>
          <a:prstGeom prst="rect">
            <a:avLst/>
          </a:prstGeom>
          <a:ln w="12700">
            <a:miter lim="400000"/>
          </a:ln>
        </p:spPr>
      </p:pic>
      <p:sp>
        <p:nvSpPr>
          <p:cNvPr id="4" name="Title 3"/>
          <p:cNvSpPr>
            <a:spLocks noGrp="1"/>
          </p:cNvSpPr>
          <p:nvPr>
            <p:ph type="title"/>
          </p:nvPr>
        </p:nvSpPr>
        <p:spPr>
          <a:xfrm>
            <a:off x="337743" y="182026"/>
            <a:ext cx="4661608" cy="545741"/>
          </a:xfrm>
        </p:spPr>
        <p:txBody>
          <a:bodyPr/>
          <a:lstStyle/>
          <a:p>
            <a:r>
              <a:rPr lang="en-US" sz="2400" dirty="0"/>
              <a:t>Otters to the Rescue!</a:t>
            </a:r>
          </a:p>
        </p:txBody>
      </p:sp>
      <p:pic>
        <p:nvPicPr>
          <p:cNvPr id="11" name="Picture 10">
            <a:extLst>
              <a:ext uri="{FF2B5EF4-FFF2-40B4-BE49-F238E27FC236}">
                <a16:creationId xmlns:a16="http://schemas.microsoft.com/office/drawing/2014/main" id="{BFDCF1F9-6E07-5F4D-9D08-76E5C819DD04}"/>
              </a:ext>
            </a:extLst>
          </p:cNvPr>
          <p:cNvPicPr>
            <a:picLocks noChangeAspect="1"/>
          </p:cNvPicPr>
          <p:nvPr/>
        </p:nvPicPr>
        <p:blipFill>
          <a:blip r:embed="rId5"/>
          <a:stretch>
            <a:fillRect/>
          </a:stretch>
        </p:blipFill>
        <p:spPr>
          <a:xfrm>
            <a:off x="1112520" y="952682"/>
            <a:ext cx="6553200" cy="3708400"/>
          </a:xfrm>
          <a:prstGeom prst="rect">
            <a:avLst/>
          </a:prstGeom>
        </p:spPr>
      </p:pic>
      <p:sp>
        <p:nvSpPr>
          <p:cNvPr id="12" name="TextBox 11">
            <a:extLst>
              <a:ext uri="{FF2B5EF4-FFF2-40B4-BE49-F238E27FC236}">
                <a16:creationId xmlns:a16="http://schemas.microsoft.com/office/drawing/2014/main" id="{F51EB381-749B-DC4F-90DA-75BEB9EB9D7A}"/>
              </a:ext>
            </a:extLst>
          </p:cNvPr>
          <p:cNvSpPr txBox="1"/>
          <p:nvPr/>
        </p:nvSpPr>
        <p:spPr>
          <a:xfrm>
            <a:off x="3596640" y="1506583"/>
            <a:ext cx="3605349"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a:t>ListAccessKeys</a:t>
            </a:r>
            <a:r>
              <a:rPr lang="en-US" dirty="0"/>
              <a:t> API</a:t>
            </a:r>
          </a:p>
          <a:p>
            <a:pPr marL="742950" lvl="1" indent="-285750">
              <a:buFont typeface="Arial" panose="020B0604020202020204" pitchFamily="34" charset="0"/>
              <a:buChar char="•"/>
            </a:pPr>
            <a:r>
              <a:rPr lang="en-US" dirty="0"/>
              <a:t>Active Status</a:t>
            </a:r>
          </a:p>
          <a:p>
            <a:pPr marL="742950" lvl="1" indent="-285750">
              <a:buFont typeface="Arial" panose="020B0604020202020204" pitchFamily="34" charset="0"/>
              <a:buChar char="•"/>
            </a:pPr>
            <a:r>
              <a:rPr lang="en-US" dirty="0" err="1"/>
              <a:t>CreateDate</a:t>
            </a:r>
            <a:endParaRPr lang="en-US" dirty="0"/>
          </a:p>
        </p:txBody>
      </p:sp>
    </p:spTree>
    <p:extLst>
      <p:ext uri="{BB962C8B-B14F-4D97-AF65-F5344CB8AC3E}">
        <p14:creationId xmlns:p14="http://schemas.microsoft.com/office/powerpoint/2010/main" val="319816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asted-image.pdf"/>
          <p:cNvPicPr>
            <a:picLocks noChangeAspect="1"/>
          </p:cNvPicPr>
          <p:nvPr/>
        </p:nvPicPr>
        <p:blipFill>
          <a:blip r:embed="rId3">
            <a:extLst/>
          </a:blip>
          <a:stretch>
            <a:fillRect/>
          </a:stretch>
        </p:blipFill>
        <p:spPr>
          <a:xfrm>
            <a:off x="7833277" y="4318179"/>
            <a:ext cx="970446" cy="545742"/>
          </a:xfrm>
          <a:prstGeom prst="rect">
            <a:avLst/>
          </a:prstGeom>
          <a:ln w="12700">
            <a:miter lim="400000"/>
          </a:ln>
        </p:spPr>
      </p:pic>
      <p:pic>
        <p:nvPicPr>
          <p:cNvPr id="7" name="pasted-image.pdf"/>
          <p:cNvPicPr>
            <a:picLocks noChangeAspect="1"/>
          </p:cNvPicPr>
          <p:nvPr/>
        </p:nvPicPr>
        <p:blipFill>
          <a:blip r:embed="rId4">
            <a:extLst/>
          </a:blip>
          <a:stretch>
            <a:fillRect/>
          </a:stretch>
        </p:blipFill>
        <p:spPr>
          <a:xfrm>
            <a:off x="-123197" y="114936"/>
            <a:ext cx="5122548" cy="679923"/>
          </a:xfrm>
          <a:prstGeom prst="rect">
            <a:avLst/>
          </a:prstGeom>
          <a:ln w="12700">
            <a:miter lim="400000"/>
          </a:ln>
        </p:spPr>
      </p:pic>
      <p:sp>
        <p:nvSpPr>
          <p:cNvPr id="4" name="Title 3"/>
          <p:cNvSpPr>
            <a:spLocks noGrp="1"/>
          </p:cNvSpPr>
          <p:nvPr>
            <p:ph type="title"/>
          </p:nvPr>
        </p:nvSpPr>
        <p:spPr>
          <a:xfrm>
            <a:off x="337743" y="182026"/>
            <a:ext cx="4661608" cy="545741"/>
          </a:xfrm>
        </p:spPr>
        <p:txBody>
          <a:bodyPr/>
          <a:lstStyle/>
          <a:p>
            <a:r>
              <a:rPr lang="en-US" sz="2400" dirty="0" err="1"/>
              <a:t>ListAccessKeys</a:t>
            </a:r>
            <a:r>
              <a:rPr lang="en-US" sz="2400" dirty="0"/>
              <a:t> &amp; Metadata</a:t>
            </a:r>
          </a:p>
        </p:txBody>
      </p:sp>
      <p:pic>
        <p:nvPicPr>
          <p:cNvPr id="3" name="Picture 2">
            <a:extLst>
              <a:ext uri="{FF2B5EF4-FFF2-40B4-BE49-F238E27FC236}">
                <a16:creationId xmlns:a16="http://schemas.microsoft.com/office/drawing/2014/main" id="{198C79A4-129B-2B41-8813-8194A62ACC0D}"/>
              </a:ext>
            </a:extLst>
          </p:cNvPr>
          <p:cNvPicPr>
            <a:picLocks noChangeAspect="1"/>
          </p:cNvPicPr>
          <p:nvPr/>
        </p:nvPicPr>
        <p:blipFill>
          <a:blip r:embed="rId5"/>
          <a:stretch>
            <a:fillRect/>
          </a:stretch>
        </p:blipFill>
        <p:spPr>
          <a:xfrm>
            <a:off x="388596" y="1071405"/>
            <a:ext cx="3402965" cy="669030"/>
          </a:xfrm>
          <a:prstGeom prst="rect">
            <a:avLst/>
          </a:prstGeom>
        </p:spPr>
      </p:pic>
      <p:pic>
        <p:nvPicPr>
          <p:cNvPr id="6" name="Picture 5">
            <a:extLst>
              <a:ext uri="{FF2B5EF4-FFF2-40B4-BE49-F238E27FC236}">
                <a16:creationId xmlns:a16="http://schemas.microsoft.com/office/drawing/2014/main" id="{B2E0BF85-001F-ED42-A34F-25A4FE27C91A}"/>
              </a:ext>
            </a:extLst>
          </p:cNvPr>
          <p:cNvPicPr>
            <a:picLocks noChangeAspect="1"/>
          </p:cNvPicPr>
          <p:nvPr/>
        </p:nvPicPr>
        <p:blipFill>
          <a:blip r:embed="rId6"/>
          <a:stretch>
            <a:fillRect/>
          </a:stretch>
        </p:blipFill>
        <p:spPr>
          <a:xfrm>
            <a:off x="1975523" y="1875865"/>
            <a:ext cx="5922150" cy="2378772"/>
          </a:xfrm>
          <a:prstGeom prst="rect">
            <a:avLst/>
          </a:prstGeom>
        </p:spPr>
      </p:pic>
      <p:pic>
        <p:nvPicPr>
          <p:cNvPr id="10" name="Picture 9">
            <a:extLst>
              <a:ext uri="{FF2B5EF4-FFF2-40B4-BE49-F238E27FC236}">
                <a16:creationId xmlns:a16="http://schemas.microsoft.com/office/drawing/2014/main" id="{EAF08C47-00DB-394B-B21F-4D311BF06DB7}"/>
              </a:ext>
            </a:extLst>
          </p:cNvPr>
          <p:cNvPicPr>
            <a:picLocks noChangeAspect="1"/>
          </p:cNvPicPr>
          <p:nvPr/>
        </p:nvPicPr>
        <p:blipFill>
          <a:blip r:embed="rId7"/>
          <a:stretch>
            <a:fillRect/>
          </a:stretch>
        </p:blipFill>
        <p:spPr>
          <a:xfrm>
            <a:off x="6401182" y="238396"/>
            <a:ext cx="2402541" cy="1605698"/>
          </a:xfrm>
          <a:prstGeom prst="rect">
            <a:avLst/>
          </a:prstGeom>
        </p:spPr>
      </p:pic>
    </p:spTree>
    <p:extLst>
      <p:ext uri="{BB962C8B-B14F-4D97-AF65-F5344CB8AC3E}">
        <p14:creationId xmlns:p14="http://schemas.microsoft.com/office/powerpoint/2010/main" val="1600453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asted-image.pdf"/>
          <p:cNvPicPr>
            <a:picLocks noChangeAspect="1"/>
          </p:cNvPicPr>
          <p:nvPr/>
        </p:nvPicPr>
        <p:blipFill>
          <a:blip r:embed="rId3">
            <a:extLst/>
          </a:blip>
          <a:stretch>
            <a:fillRect/>
          </a:stretch>
        </p:blipFill>
        <p:spPr>
          <a:xfrm>
            <a:off x="7833277" y="4318179"/>
            <a:ext cx="970446" cy="545742"/>
          </a:xfrm>
          <a:prstGeom prst="rect">
            <a:avLst/>
          </a:prstGeom>
          <a:ln w="12700">
            <a:miter lim="400000"/>
          </a:ln>
        </p:spPr>
      </p:pic>
      <p:pic>
        <p:nvPicPr>
          <p:cNvPr id="7" name="pasted-image.pdf"/>
          <p:cNvPicPr>
            <a:picLocks noChangeAspect="1"/>
          </p:cNvPicPr>
          <p:nvPr/>
        </p:nvPicPr>
        <p:blipFill>
          <a:blip r:embed="rId4">
            <a:extLst/>
          </a:blip>
          <a:stretch>
            <a:fillRect/>
          </a:stretch>
        </p:blipFill>
        <p:spPr>
          <a:xfrm>
            <a:off x="-123197" y="114936"/>
            <a:ext cx="5122548" cy="679923"/>
          </a:xfrm>
          <a:prstGeom prst="rect">
            <a:avLst/>
          </a:prstGeom>
          <a:ln w="12700">
            <a:miter lim="400000"/>
          </a:ln>
        </p:spPr>
      </p:pic>
      <p:sp>
        <p:nvSpPr>
          <p:cNvPr id="4" name="Title 3"/>
          <p:cNvSpPr>
            <a:spLocks noGrp="1"/>
          </p:cNvSpPr>
          <p:nvPr>
            <p:ph type="title"/>
          </p:nvPr>
        </p:nvSpPr>
        <p:spPr>
          <a:xfrm>
            <a:off x="337743" y="182026"/>
            <a:ext cx="4661608" cy="545741"/>
          </a:xfrm>
        </p:spPr>
        <p:txBody>
          <a:bodyPr/>
          <a:lstStyle/>
          <a:p>
            <a:r>
              <a:rPr lang="en-US" sz="2400" dirty="0"/>
              <a:t>Otters to the Rescue!</a:t>
            </a:r>
          </a:p>
        </p:txBody>
      </p:sp>
      <p:pic>
        <p:nvPicPr>
          <p:cNvPr id="11" name="Picture 10">
            <a:extLst>
              <a:ext uri="{FF2B5EF4-FFF2-40B4-BE49-F238E27FC236}">
                <a16:creationId xmlns:a16="http://schemas.microsoft.com/office/drawing/2014/main" id="{BFDCF1F9-6E07-5F4D-9D08-76E5C819DD04}"/>
              </a:ext>
            </a:extLst>
          </p:cNvPr>
          <p:cNvPicPr>
            <a:picLocks noChangeAspect="1"/>
          </p:cNvPicPr>
          <p:nvPr/>
        </p:nvPicPr>
        <p:blipFill>
          <a:blip r:embed="rId5"/>
          <a:stretch>
            <a:fillRect/>
          </a:stretch>
        </p:blipFill>
        <p:spPr>
          <a:xfrm>
            <a:off x="1112520" y="952682"/>
            <a:ext cx="6553200" cy="3708400"/>
          </a:xfrm>
          <a:prstGeom prst="rect">
            <a:avLst/>
          </a:prstGeom>
        </p:spPr>
      </p:pic>
      <p:sp>
        <p:nvSpPr>
          <p:cNvPr id="12" name="TextBox 11">
            <a:extLst>
              <a:ext uri="{FF2B5EF4-FFF2-40B4-BE49-F238E27FC236}">
                <a16:creationId xmlns:a16="http://schemas.microsoft.com/office/drawing/2014/main" id="{F51EB381-749B-DC4F-90DA-75BEB9EB9D7A}"/>
              </a:ext>
            </a:extLst>
          </p:cNvPr>
          <p:cNvSpPr txBox="1"/>
          <p:nvPr/>
        </p:nvSpPr>
        <p:spPr>
          <a:xfrm>
            <a:off x="3596640" y="1506583"/>
            <a:ext cx="3605349"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t>ListAccessKeys</a:t>
            </a:r>
            <a:r>
              <a:rPr lang="en-US" dirty="0"/>
              <a:t> API</a:t>
            </a:r>
          </a:p>
          <a:p>
            <a:pPr marL="742950" lvl="1" indent="-285750">
              <a:buFont typeface="Arial" panose="020B0604020202020204" pitchFamily="34" charset="0"/>
              <a:buChar char="•"/>
            </a:pPr>
            <a:r>
              <a:rPr lang="en-US" dirty="0"/>
              <a:t>Active Status</a:t>
            </a:r>
          </a:p>
          <a:p>
            <a:pPr marL="742950" lvl="1" indent="-285750">
              <a:buFont typeface="Arial" panose="020B0604020202020204" pitchFamily="34" charset="0"/>
              <a:buChar char="•"/>
            </a:pPr>
            <a:r>
              <a:rPr lang="en-US" dirty="0" err="1"/>
              <a:t>CreateDate</a:t>
            </a:r>
            <a:endParaRPr lang="en-US" dirty="0"/>
          </a:p>
          <a:p>
            <a:pPr marL="285750" indent="-285750">
              <a:buFont typeface="Arial" panose="020B0604020202020204" pitchFamily="34" charset="0"/>
              <a:buChar char="•"/>
            </a:pPr>
            <a:r>
              <a:rPr lang="en-US" dirty="0"/>
              <a:t>Create new Access Key pair</a:t>
            </a:r>
          </a:p>
        </p:txBody>
      </p:sp>
    </p:spTree>
    <p:extLst>
      <p:ext uri="{BB962C8B-B14F-4D97-AF65-F5344CB8AC3E}">
        <p14:creationId xmlns:p14="http://schemas.microsoft.com/office/powerpoint/2010/main" val="71791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asted-image.pdf"/>
          <p:cNvPicPr>
            <a:picLocks noChangeAspect="1"/>
          </p:cNvPicPr>
          <p:nvPr/>
        </p:nvPicPr>
        <p:blipFill>
          <a:blip r:embed="rId3">
            <a:extLst/>
          </a:blip>
          <a:stretch>
            <a:fillRect/>
          </a:stretch>
        </p:blipFill>
        <p:spPr>
          <a:xfrm>
            <a:off x="7833277" y="4318179"/>
            <a:ext cx="970446" cy="545742"/>
          </a:xfrm>
          <a:prstGeom prst="rect">
            <a:avLst/>
          </a:prstGeom>
          <a:ln w="12700">
            <a:miter lim="400000"/>
          </a:ln>
        </p:spPr>
      </p:pic>
      <p:pic>
        <p:nvPicPr>
          <p:cNvPr id="7" name="pasted-image.pdf"/>
          <p:cNvPicPr>
            <a:picLocks noChangeAspect="1"/>
          </p:cNvPicPr>
          <p:nvPr/>
        </p:nvPicPr>
        <p:blipFill>
          <a:blip r:embed="rId4">
            <a:extLst/>
          </a:blip>
          <a:stretch>
            <a:fillRect/>
          </a:stretch>
        </p:blipFill>
        <p:spPr>
          <a:xfrm>
            <a:off x="-123197" y="114936"/>
            <a:ext cx="5122548" cy="679923"/>
          </a:xfrm>
          <a:prstGeom prst="rect">
            <a:avLst/>
          </a:prstGeom>
          <a:ln w="12700">
            <a:miter lim="400000"/>
          </a:ln>
        </p:spPr>
      </p:pic>
      <p:sp>
        <p:nvSpPr>
          <p:cNvPr id="4" name="Title 3"/>
          <p:cNvSpPr>
            <a:spLocks noGrp="1"/>
          </p:cNvSpPr>
          <p:nvPr>
            <p:ph type="title"/>
          </p:nvPr>
        </p:nvSpPr>
        <p:spPr>
          <a:xfrm>
            <a:off x="337743" y="182026"/>
            <a:ext cx="4661608" cy="545741"/>
          </a:xfrm>
        </p:spPr>
        <p:txBody>
          <a:bodyPr/>
          <a:lstStyle/>
          <a:p>
            <a:r>
              <a:rPr lang="en-US" sz="2400" dirty="0"/>
              <a:t>Create New Access Key Pair</a:t>
            </a:r>
          </a:p>
        </p:txBody>
      </p:sp>
      <p:pic>
        <p:nvPicPr>
          <p:cNvPr id="5" name="Picture 4">
            <a:extLst>
              <a:ext uri="{FF2B5EF4-FFF2-40B4-BE49-F238E27FC236}">
                <a16:creationId xmlns:a16="http://schemas.microsoft.com/office/drawing/2014/main" id="{1D7DA057-7147-9E40-B87C-DDFB6E7FA1CE}"/>
              </a:ext>
            </a:extLst>
          </p:cNvPr>
          <p:cNvPicPr>
            <a:picLocks noChangeAspect="1"/>
          </p:cNvPicPr>
          <p:nvPr/>
        </p:nvPicPr>
        <p:blipFill>
          <a:blip r:embed="rId5"/>
          <a:stretch>
            <a:fillRect/>
          </a:stretch>
        </p:blipFill>
        <p:spPr>
          <a:xfrm>
            <a:off x="1631577" y="1363981"/>
            <a:ext cx="6929718" cy="2390484"/>
          </a:xfrm>
          <a:prstGeom prst="rect">
            <a:avLst/>
          </a:prstGeom>
        </p:spPr>
      </p:pic>
      <p:pic>
        <p:nvPicPr>
          <p:cNvPr id="10" name="Picture 9">
            <a:extLst>
              <a:ext uri="{FF2B5EF4-FFF2-40B4-BE49-F238E27FC236}">
                <a16:creationId xmlns:a16="http://schemas.microsoft.com/office/drawing/2014/main" id="{E161042E-62AE-7245-94DC-F0C82BD39DDB}"/>
              </a:ext>
            </a:extLst>
          </p:cNvPr>
          <p:cNvPicPr>
            <a:picLocks noChangeAspect="1"/>
          </p:cNvPicPr>
          <p:nvPr/>
        </p:nvPicPr>
        <p:blipFill>
          <a:blip r:embed="rId6"/>
          <a:stretch>
            <a:fillRect/>
          </a:stretch>
        </p:blipFill>
        <p:spPr>
          <a:xfrm>
            <a:off x="86691" y="2878267"/>
            <a:ext cx="1478209" cy="1985654"/>
          </a:xfrm>
          <a:prstGeom prst="rect">
            <a:avLst/>
          </a:prstGeom>
        </p:spPr>
      </p:pic>
    </p:spTree>
    <p:extLst>
      <p:ext uri="{BB962C8B-B14F-4D97-AF65-F5344CB8AC3E}">
        <p14:creationId xmlns:p14="http://schemas.microsoft.com/office/powerpoint/2010/main" val="1769974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sted-image.pdf"/>
          <p:cNvPicPr>
            <a:picLocks noChangeAspect="1"/>
          </p:cNvPicPr>
          <p:nvPr/>
        </p:nvPicPr>
        <p:blipFill>
          <a:blip r:embed="rId2">
            <a:extLst/>
          </a:blip>
          <a:stretch>
            <a:fillRect/>
          </a:stretch>
        </p:blipFill>
        <p:spPr>
          <a:xfrm>
            <a:off x="-290978" y="129930"/>
            <a:ext cx="6607887" cy="679923"/>
          </a:xfrm>
          <a:prstGeom prst="rect">
            <a:avLst/>
          </a:prstGeom>
          <a:ln w="12700">
            <a:miter lim="400000"/>
          </a:ln>
        </p:spPr>
      </p:pic>
      <p:sp>
        <p:nvSpPr>
          <p:cNvPr id="2" name="Content Placeholder 1"/>
          <p:cNvSpPr>
            <a:spLocks noGrp="1"/>
          </p:cNvSpPr>
          <p:nvPr>
            <p:ph idx="4294967295"/>
          </p:nvPr>
        </p:nvSpPr>
        <p:spPr>
          <a:xfrm>
            <a:off x="340592" y="1009332"/>
            <a:ext cx="8205304" cy="3553926"/>
          </a:xfrm>
        </p:spPr>
        <p:txBody>
          <a:bodyPr/>
          <a:lstStyle/>
          <a:p>
            <a:r>
              <a:rPr lang="en-US" dirty="0"/>
              <a:t>Customers expect security of their data. This includes secure storage of IAM User Access Keys. While not possible with IAM itself, we can use a combination of IAM, Secrets Manager, Lambda, and KMS to enforce rotation and encrypted storage of these Access Keys.</a:t>
            </a:r>
          </a:p>
        </p:txBody>
      </p:sp>
      <p:sp>
        <p:nvSpPr>
          <p:cNvPr id="5" name="Title 1"/>
          <p:cNvSpPr txBox="1">
            <a:spLocks/>
          </p:cNvSpPr>
          <p:nvPr/>
        </p:nvSpPr>
        <p:spPr>
          <a:xfrm>
            <a:off x="340592" y="197020"/>
            <a:ext cx="5976317" cy="545741"/>
          </a:xfrm>
          <a:prstGeom prst="rect">
            <a:avLst/>
          </a:prstGeom>
        </p:spPr>
        <p:txBody>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t>What to Expect from the Session</a:t>
            </a:r>
          </a:p>
        </p:txBody>
      </p:sp>
      <p:pic>
        <p:nvPicPr>
          <p:cNvPr id="8" name="pasted-image.pdf">
            <a:extLst>
              <a:ext uri="{FF2B5EF4-FFF2-40B4-BE49-F238E27FC236}">
                <a16:creationId xmlns:a16="http://schemas.microsoft.com/office/drawing/2014/main" id="{3452120E-966E-CB45-AA96-56BC76EAB1F9}"/>
              </a:ext>
            </a:extLst>
          </p:cNvPr>
          <p:cNvPicPr>
            <a:picLocks noChangeAspect="1"/>
          </p:cNvPicPr>
          <p:nvPr/>
        </p:nvPicPr>
        <p:blipFill>
          <a:blip r:embed="rId3">
            <a:extLst/>
          </a:blip>
          <a:stretch>
            <a:fillRect/>
          </a:stretch>
        </p:blipFill>
        <p:spPr>
          <a:xfrm>
            <a:off x="7833277" y="4318179"/>
            <a:ext cx="970446" cy="545742"/>
          </a:xfrm>
          <a:prstGeom prst="rect">
            <a:avLst/>
          </a:prstGeom>
          <a:ln w="12700">
            <a:miter lim="400000"/>
          </a:ln>
        </p:spPr>
      </p:pic>
    </p:spTree>
    <p:extLst>
      <p:ext uri="{BB962C8B-B14F-4D97-AF65-F5344CB8AC3E}">
        <p14:creationId xmlns:p14="http://schemas.microsoft.com/office/powerpoint/2010/main" val="2403161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asted-image.pdf"/>
          <p:cNvPicPr>
            <a:picLocks noChangeAspect="1"/>
          </p:cNvPicPr>
          <p:nvPr/>
        </p:nvPicPr>
        <p:blipFill>
          <a:blip r:embed="rId3">
            <a:extLst/>
          </a:blip>
          <a:stretch>
            <a:fillRect/>
          </a:stretch>
        </p:blipFill>
        <p:spPr>
          <a:xfrm>
            <a:off x="7833277" y="4318179"/>
            <a:ext cx="970446" cy="545742"/>
          </a:xfrm>
          <a:prstGeom prst="rect">
            <a:avLst/>
          </a:prstGeom>
          <a:ln w="12700">
            <a:miter lim="400000"/>
          </a:ln>
        </p:spPr>
      </p:pic>
      <p:pic>
        <p:nvPicPr>
          <p:cNvPr id="7" name="pasted-image.pdf"/>
          <p:cNvPicPr>
            <a:picLocks noChangeAspect="1"/>
          </p:cNvPicPr>
          <p:nvPr/>
        </p:nvPicPr>
        <p:blipFill>
          <a:blip r:embed="rId4">
            <a:extLst/>
          </a:blip>
          <a:stretch>
            <a:fillRect/>
          </a:stretch>
        </p:blipFill>
        <p:spPr>
          <a:xfrm>
            <a:off x="-123197" y="114936"/>
            <a:ext cx="5122548" cy="679923"/>
          </a:xfrm>
          <a:prstGeom prst="rect">
            <a:avLst/>
          </a:prstGeom>
          <a:ln w="12700">
            <a:miter lim="400000"/>
          </a:ln>
        </p:spPr>
      </p:pic>
      <p:sp>
        <p:nvSpPr>
          <p:cNvPr id="4" name="Title 3"/>
          <p:cNvSpPr>
            <a:spLocks noGrp="1"/>
          </p:cNvSpPr>
          <p:nvPr>
            <p:ph type="title"/>
          </p:nvPr>
        </p:nvSpPr>
        <p:spPr>
          <a:xfrm>
            <a:off x="337743" y="182026"/>
            <a:ext cx="4661608" cy="545741"/>
          </a:xfrm>
        </p:spPr>
        <p:txBody>
          <a:bodyPr/>
          <a:lstStyle/>
          <a:p>
            <a:r>
              <a:rPr lang="en-US" sz="2400" dirty="0"/>
              <a:t>Otters to the Rescue!</a:t>
            </a:r>
          </a:p>
        </p:txBody>
      </p:sp>
      <p:pic>
        <p:nvPicPr>
          <p:cNvPr id="11" name="Picture 10">
            <a:extLst>
              <a:ext uri="{FF2B5EF4-FFF2-40B4-BE49-F238E27FC236}">
                <a16:creationId xmlns:a16="http://schemas.microsoft.com/office/drawing/2014/main" id="{BFDCF1F9-6E07-5F4D-9D08-76E5C819DD04}"/>
              </a:ext>
            </a:extLst>
          </p:cNvPr>
          <p:cNvPicPr>
            <a:picLocks noChangeAspect="1"/>
          </p:cNvPicPr>
          <p:nvPr/>
        </p:nvPicPr>
        <p:blipFill>
          <a:blip r:embed="rId5"/>
          <a:stretch>
            <a:fillRect/>
          </a:stretch>
        </p:blipFill>
        <p:spPr>
          <a:xfrm>
            <a:off x="1112520" y="952682"/>
            <a:ext cx="6553200" cy="3708400"/>
          </a:xfrm>
          <a:prstGeom prst="rect">
            <a:avLst/>
          </a:prstGeom>
        </p:spPr>
      </p:pic>
      <p:sp>
        <p:nvSpPr>
          <p:cNvPr id="12" name="TextBox 11">
            <a:extLst>
              <a:ext uri="{FF2B5EF4-FFF2-40B4-BE49-F238E27FC236}">
                <a16:creationId xmlns:a16="http://schemas.microsoft.com/office/drawing/2014/main" id="{F51EB381-749B-DC4F-90DA-75BEB9EB9D7A}"/>
              </a:ext>
            </a:extLst>
          </p:cNvPr>
          <p:cNvSpPr txBox="1"/>
          <p:nvPr/>
        </p:nvSpPr>
        <p:spPr>
          <a:xfrm>
            <a:off x="3596640" y="1506583"/>
            <a:ext cx="3605349" cy="2308324"/>
          </a:xfrm>
          <a:prstGeom prst="rect">
            <a:avLst/>
          </a:prstGeom>
          <a:noFill/>
        </p:spPr>
        <p:txBody>
          <a:bodyPr wrap="square" rtlCol="0">
            <a:spAutoFit/>
          </a:bodyPr>
          <a:lstStyle/>
          <a:p>
            <a:pPr marL="285750" indent="-285750">
              <a:buFont typeface="Arial" panose="020B0604020202020204" pitchFamily="34" charset="0"/>
              <a:buChar char="•"/>
            </a:pPr>
            <a:r>
              <a:rPr lang="en-US" dirty="0" err="1"/>
              <a:t>ListAccessKeys</a:t>
            </a:r>
            <a:r>
              <a:rPr lang="en-US" dirty="0"/>
              <a:t> API</a:t>
            </a:r>
          </a:p>
          <a:p>
            <a:pPr marL="742950" lvl="1" indent="-285750">
              <a:buFont typeface="Arial" panose="020B0604020202020204" pitchFamily="34" charset="0"/>
              <a:buChar char="•"/>
            </a:pPr>
            <a:r>
              <a:rPr lang="en-US" dirty="0"/>
              <a:t>Active Status</a:t>
            </a:r>
          </a:p>
          <a:p>
            <a:pPr marL="742950" lvl="1" indent="-285750">
              <a:buFont typeface="Arial" panose="020B0604020202020204" pitchFamily="34" charset="0"/>
              <a:buChar char="•"/>
            </a:pPr>
            <a:r>
              <a:rPr lang="en-US" dirty="0" err="1"/>
              <a:t>CreateDate</a:t>
            </a:r>
            <a:endParaRPr lang="en-US" dirty="0"/>
          </a:p>
          <a:p>
            <a:pPr marL="285750" indent="-285750">
              <a:buFont typeface="Arial" panose="020B0604020202020204" pitchFamily="34" charset="0"/>
              <a:buChar char="•"/>
            </a:pPr>
            <a:r>
              <a:rPr lang="en-US" dirty="0"/>
              <a:t>Create new Access Key pair</a:t>
            </a:r>
          </a:p>
          <a:p>
            <a:pPr marL="285750" indent="-285750">
              <a:buFont typeface="Arial" panose="020B0604020202020204" pitchFamily="34" charset="0"/>
              <a:buChar char="•"/>
            </a:pPr>
            <a:r>
              <a:rPr lang="en-US" dirty="0"/>
              <a:t>Store in Secrets Manger</a:t>
            </a:r>
          </a:p>
          <a:p>
            <a:pPr marL="742950" lvl="1" indent="-285750">
              <a:buFont typeface="Arial" panose="020B0604020202020204" pitchFamily="34" charset="0"/>
              <a:buChar char="•"/>
            </a:pPr>
            <a:r>
              <a:rPr lang="en-US" dirty="0"/>
              <a:t>Ex. = User_${</a:t>
            </a:r>
            <a:r>
              <a:rPr lang="en-US" dirty="0" err="1"/>
              <a:t>aws:username</a:t>
            </a:r>
            <a:r>
              <a:rPr lang="en-US" dirty="0"/>
              <a:t>}_ </a:t>
            </a:r>
            <a:r>
              <a:rPr lang="en-US" dirty="0" err="1"/>
              <a:t>AccessKey</a:t>
            </a:r>
            <a:endParaRPr lang="en-US" dirty="0"/>
          </a:p>
        </p:txBody>
      </p:sp>
    </p:spTree>
    <p:extLst>
      <p:ext uri="{BB962C8B-B14F-4D97-AF65-F5344CB8AC3E}">
        <p14:creationId xmlns:p14="http://schemas.microsoft.com/office/powerpoint/2010/main" val="112920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asted-image.pdf"/>
          <p:cNvPicPr>
            <a:picLocks noChangeAspect="1"/>
          </p:cNvPicPr>
          <p:nvPr/>
        </p:nvPicPr>
        <p:blipFill>
          <a:blip r:embed="rId3">
            <a:extLst/>
          </a:blip>
          <a:stretch>
            <a:fillRect/>
          </a:stretch>
        </p:blipFill>
        <p:spPr>
          <a:xfrm>
            <a:off x="7833277" y="4318179"/>
            <a:ext cx="970446" cy="545742"/>
          </a:xfrm>
          <a:prstGeom prst="rect">
            <a:avLst/>
          </a:prstGeom>
          <a:ln w="12700">
            <a:miter lim="400000"/>
          </a:ln>
        </p:spPr>
      </p:pic>
      <p:pic>
        <p:nvPicPr>
          <p:cNvPr id="7" name="pasted-image.pdf"/>
          <p:cNvPicPr>
            <a:picLocks noChangeAspect="1"/>
          </p:cNvPicPr>
          <p:nvPr/>
        </p:nvPicPr>
        <p:blipFill>
          <a:blip r:embed="rId4">
            <a:extLst/>
          </a:blip>
          <a:stretch>
            <a:fillRect/>
          </a:stretch>
        </p:blipFill>
        <p:spPr>
          <a:xfrm>
            <a:off x="-123197" y="114936"/>
            <a:ext cx="5122548" cy="679923"/>
          </a:xfrm>
          <a:prstGeom prst="rect">
            <a:avLst/>
          </a:prstGeom>
          <a:ln w="12700">
            <a:miter lim="400000"/>
          </a:ln>
        </p:spPr>
      </p:pic>
      <p:sp>
        <p:nvSpPr>
          <p:cNvPr id="4" name="Title 3"/>
          <p:cNvSpPr>
            <a:spLocks noGrp="1"/>
          </p:cNvSpPr>
          <p:nvPr>
            <p:ph type="title"/>
          </p:nvPr>
        </p:nvSpPr>
        <p:spPr>
          <a:xfrm>
            <a:off x="337743" y="182026"/>
            <a:ext cx="4661608" cy="545741"/>
          </a:xfrm>
        </p:spPr>
        <p:txBody>
          <a:bodyPr/>
          <a:lstStyle/>
          <a:p>
            <a:r>
              <a:rPr lang="en-US" sz="2400" dirty="0"/>
              <a:t>Update or Create Secret</a:t>
            </a:r>
          </a:p>
        </p:txBody>
      </p:sp>
      <p:pic>
        <p:nvPicPr>
          <p:cNvPr id="5" name="Picture 4">
            <a:extLst>
              <a:ext uri="{FF2B5EF4-FFF2-40B4-BE49-F238E27FC236}">
                <a16:creationId xmlns:a16="http://schemas.microsoft.com/office/drawing/2014/main" id="{AC4FC6B8-8218-ED46-A25B-9889C651EF13}"/>
              </a:ext>
            </a:extLst>
          </p:cNvPr>
          <p:cNvPicPr>
            <a:picLocks noChangeAspect="1"/>
          </p:cNvPicPr>
          <p:nvPr/>
        </p:nvPicPr>
        <p:blipFill>
          <a:blip r:embed="rId5"/>
          <a:stretch>
            <a:fillRect/>
          </a:stretch>
        </p:blipFill>
        <p:spPr>
          <a:xfrm>
            <a:off x="161365" y="1189064"/>
            <a:ext cx="7270376" cy="2638510"/>
          </a:xfrm>
          <a:prstGeom prst="rect">
            <a:avLst/>
          </a:prstGeom>
        </p:spPr>
      </p:pic>
      <p:pic>
        <p:nvPicPr>
          <p:cNvPr id="10" name="Picture 9">
            <a:extLst>
              <a:ext uri="{FF2B5EF4-FFF2-40B4-BE49-F238E27FC236}">
                <a16:creationId xmlns:a16="http://schemas.microsoft.com/office/drawing/2014/main" id="{F3EB7801-FE62-9A4B-B29E-A8AE876F8958}"/>
              </a:ext>
            </a:extLst>
          </p:cNvPr>
          <p:cNvPicPr>
            <a:picLocks noChangeAspect="1"/>
          </p:cNvPicPr>
          <p:nvPr/>
        </p:nvPicPr>
        <p:blipFill>
          <a:blip r:embed="rId6"/>
          <a:stretch>
            <a:fillRect/>
          </a:stretch>
        </p:blipFill>
        <p:spPr>
          <a:xfrm>
            <a:off x="7503459" y="2016885"/>
            <a:ext cx="1580585" cy="1969652"/>
          </a:xfrm>
          <a:prstGeom prst="rect">
            <a:avLst/>
          </a:prstGeom>
        </p:spPr>
      </p:pic>
    </p:spTree>
    <p:extLst>
      <p:ext uri="{BB962C8B-B14F-4D97-AF65-F5344CB8AC3E}">
        <p14:creationId xmlns:p14="http://schemas.microsoft.com/office/powerpoint/2010/main" val="2761872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asted-image.pdf"/>
          <p:cNvPicPr>
            <a:picLocks noChangeAspect="1"/>
          </p:cNvPicPr>
          <p:nvPr/>
        </p:nvPicPr>
        <p:blipFill>
          <a:blip r:embed="rId3">
            <a:extLst/>
          </a:blip>
          <a:stretch>
            <a:fillRect/>
          </a:stretch>
        </p:blipFill>
        <p:spPr>
          <a:xfrm>
            <a:off x="7833277" y="4318179"/>
            <a:ext cx="970446" cy="545742"/>
          </a:xfrm>
          <a:prstGeom prst="rect">
            <a:avLst/>
          </a:prstGeom>
          <a:ln w="12700">
            <a:miter lim="400000"/>
          </a:ln>
        </p:spPr>
      </p:pic>
      <p:pic>
        <p:nvPicPr>
          <p:cNvPr id="7" name="pasted-image.pdf"/>
          <p:cNvPicPr>
            <a:picLocks noChangeAspect="1"/>
          </p:cNvPicPr>
          <p:nvPr/>
        </p:nvPicPr>
        <p:blipFill>
          <a:blip r:embed="rId4">
            <a:extLst/>
          </a:blip>
          <a:stretch>
            <a:fillRect/>
          </a:stretch>
        </p:blipFill>
        <p:spPr>
          <a:xfrm>
            <a:off x="-123197" y="114936"/>
            <a:ext cx="5122548" cy="679923"/>
          </a:xfrm>
          <a:prstGeom prst="rect">
            <a:avLst/>
          </a:prstGeom>
          <a:ln w="12700">
            <a:miter lim="400000"/>
          </a:ln>
        </p:spPr>
      </p:pic>
      <p:sp>
        <p:nvSpPr>
          <p:cNvPr id="4" name="Title 3"/>
          <p:cNvSpPr>
            <a:spLocks noGrp="1"/>
          </p:cNvSpPr>
          <p:nvPr>
            <p:ph type="title"/>
          </p:nvPr>
        </p:nvSpPr>
        <p:spPr>
          <a:xfrm>
            <a:off x="337743" y="182026"/>
            <a:ext cx="4661608" cy="545741"/>
          </a:xfrm>
        </p:spPr>
        <p:txBody>
          <a:bodyPr/>
          <a:lstStyle/>
          <a:p>
            <a:r>
              <a:rPr lang="en-US" sz="2400" dirty="0"/>
              <a:t>Otters to the Rescue!</a:t>
            </a:r>
          </a:p>
        </p:txBody>
      </p:sp>
      <p:pic>
        <p:nvPicPr>
          <p:cNvPr id="11" name="Picture 10">
            <a:extLst>
              <a:ext uri="{FF2B5EF4-FFF2-40B4-BE49-F238E27FC236}">
                <a16:creationId xmlns:a16="http://schemas.microsoft.com/office/drawing/2014/main" id="{BFDCF1F9-6E07-5F4D-9D08-76E5C819DD04}"/>
              </a:ext>
            </a:extLst>
          </p:cNvPr>
          <p:cNvPicPr>
            <a:picLocks noChangeAspect="1"/>
          </p:cNvPicPr>
          <p:nvPr/>
        </p:nvPicPr>
        <p:blipFill>
          <a:blip r:embed="rId5"/>
          <a:stretch>
            <a:fillRect/>
          </a:stretch>
        </p:blipFill>
        <p:spPr>
          <a:xfrm>
            <a:off x="1112520" y="952682"/>
            <a:ext cx="6553200" cy="3708400"/>
          </a:xfrm>
          <a:prstGeom prst="rect">
            <a:avLst/>
          </a:prstGeom>
        </p:spPr>
      </p:pic>
      <p:sp>
        <p:nvSpPr>
          <p:cNvPr id="12" name="TextBox 11">
            <a:extLst>
              <a:ext uri="{FF2B5EF4-FFF2-40B4-BE49-F238E27FC236}">
                <a16:creationId xmlns:a16="http://schemas.microsoft.com/office/drawing/2014/main" id="{F51EB381-749B-DC4F-90DA-75BEB9EB9D7A}"/>
              </a:ext>
            </a:extLst>
          </p:cNvPr>
          <p:cNvSpPr txBox="1"/>
          <p:nvPr/>
        </p:nvSpPr>
        <p:spPr>
          <a:xfrm>
            <a:off x="3596640" y="1506583"/>
            <a:ext cx="3605349" cy="2862322"/>
          </a:xfrm>
          <a:prstGeom prst="rect">
            <a:avLst/>
          </a:prstGeom>
          <a:noFill/>
        </p:spPr>
        <p:txBody>
          <a:bodyPr wrap="square" rtlCol="0">
            <a:spAutoFit/>
          </a:bodyPr>
          <a:lstStyle/>
          <a:p>
            <a:pPr marL="285750" indent="-285750">
              <a:buFont typeface="Arial" panose="020B0604020202020204" pitchFamily="34" charset="0"/>
              <a:buChar char="•"/>
            </a:pPr>
            <a:r>
              <a:rPr lang="en-US" dirty="0" err="1"/>
              <a:t>ListAccessKeys</a:t>
            </a:r>
            <a:r>
              <a:rPr lang="en-US" dirty="0"/>
              <a:t> API</a:t>
            </a:r>
          </a:p>
          <a:p>
            <a:pPr marL="742950" lvl="1" indent="-285750">
              <a:buFont typeface="Arial" panose="020B0604020202020204" pitchFamily="34" charset="0"/>
              <a:buChar char="•"/>
            </a:pPr>
            <a:r>
              <a:rPr lang="en-US" dirty="0"/>
              <a:t>Active Status</a:t>
            </a:r>
          </a:p>
          <a:p>
            <a:pPr marL="742950" lvl="1" indent="-285750">
              <a:buFont typeface="Arial" panose="020B0604020202020204" pitchFamily="34" charset="0"/>
              <a:buChar char="•"/>
            </a:pPr>
            <a:r>
              <a:rPr lang="en-US" dirty="0" err="1"/>
              <a:t>CreateDate</a:t>
            </a:r>
            <a:endParaRPr lang="en-US" dirty="0"/>
          </a:p>
          <a:p>
            <a:pPr marL="285750" indent="-285750">
              <a:buFont typeface="Arial" panose="020B0604020202020204" pitchFamily="34" charset="0"/>
              <a:buChar char="•"/>
            </a:pPr>
            <a:r>
              <a:rPr lang="en-US" dirty="0"/>
              <a:t>Create new Access Key pair</a:t>
            </a:r>
          </a:p>
          <a:p>
            <a:pPr marL="285750" indent="-285750">
              <a:buFont typeface="Arial" panose="020B0604020202020204" pitchFamily="34" charset="0"/>
              <a:buChar char="•"/>
            </a:pPr>
            <a:r>
              <a:rPr lang="en-US" dirty="0"/>
              <a:t>Store in Secrets Manger</a:t>
            </a:r>
          </a:p>
          <a:p>
            <a:pPr marL="742950" lvl="1" indent="-285750">
              <a:buFont typeface="Arial" panose="020B0604020202020204" pitchFamily="34" charset="0"/>
              <a:buChar char="•"/>
            </a:pPr>
            <a:r>
              <a:rPr lang="en-US" dirty="0"/>
              <a:t>Ex. = User_${</a:t>
            </a:r>
            <a:r>
              <a:rPr lang="en-US" dirty="0" err="1"/>
              <a:t>aws:username</a:t>
            </a:r>
            <a:r>
              <a:rPr lang="en-US" dirty="0"/>
              <a:t>}_ </a:t>
            </a:r>
            <a:r>
              <a:rPr lang="en-US" dirty="0" err="1"/>
              <a:t>AccessKey</a:t>
            </a:r>
            <a:endParaRPr lang="en-US" dirty="0"/>
          </a:p>
          <a:p>
            <a:pPr marL="285750" indent="-285750">
              <a:buFont typeface="Arial" panose="020B0604020202020204" pitchFamily="34" charset="0"/>
              <a:buChar char="•"/>
            </a:pPr>
            <a:r>
              <a:rPr lang="en-US" dirty="0"/>
              <a:t>Delete the old Access Key pair three days later</a:t>
            </a:r>
          </a:p>
        </p:txBody>
      </p:sp>
    </p:spTree>
    <p:extLst>
      <p:ext uri="{BB962C8B-B14F-4D97-AF65-F5344CB8AC3E}">
        <p14:creationId xmlns:p14="http://schemas.microsoft.com/office/powerpoint/2010/main" val="101415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asted-image.pdf"/>
          <p:cNvPicPr>
            <a:picLocks noChangeAspect="1"/>
          </p:cNvPicPr>
          <p:nvPr/>
        </p:nvPicPr>
        <p:blipFill>
          <a:blip r:embed="rId3">
            <a:extLst/>
          </a:blip>
          <a:stretch>
            <a:fillRect/>
          </a:stretch>
        </p:blipFill>
        <p:spPr>
          <a:xfrm>
            <a:off x="7833277" y="4318179"/>
            <a:ext cx="970446" cy="545742"/>
          </a:xfrm>
          <a:prstGeom prst="rect">
            <a:avLst/>
          </a:prstGeom>
          <a:ln w="12700">
            <a:miter lim="400000"/>
          </a:ln>
        </p:spPr>
      </p:pic>
      <p:pic>
        <p:nvPicPr>
          <p:cNvPr id="7" name="pasted-image.pdf"/>
          <p:cNvPicPr>
            <a:picLocks noChangeAspect="1"/>
          </p:cNvPicPr>
          <p:nvPr/>
        </p:nvPicPr>
        <p:blipFill>
          <a:blip r:embed="rId4">
            <a:extLst/>
          </a:blip>
          <a:stretch>
            <a:fillRect/>
          </a:stretch>
        </p:blipFill>
        <p:spPr>
          <a:xfrm>
            <a:off x="-123197" y="114936"/>
            <a:ext cx="5122548" cy="679923"/>
          </a:xfrm>
          <a:prstGeom prst="rect">
            <a:avLst/>
          </a:prstGeom>
          <a:ln w="12700">
            <a:miter lim="400000"/>
          </a:ln>
        </p:spPr>
      </p:pic>
      <p:sp>
        <p:nvSpPr>
          <p:cNvPr id="4" name="Title 3"/>
          <p:cNvSpPr>
            <a:spLocks noGrp="1"/>
          </p:cNvSpPr>
          <p:nvPr>
            <p:ph type="title"/>
          </p:nvPr>
        </p:nvSpPr>
        <p:spPr>
          <a:xfrm>
            <a:off x="337743" y="182026"/>
            <a:ext cx="4661608" cy="545741"/>
          </a:xfrm>
        </p:spPr>
        <p:txBody>
          <a:bodyPr/>
          <a:lstStyle/>
          <a:p>
            <a:r>
              <a:rPr lang="en-US" sz="2400" dirty="0"/>
              <a:t>Delete Old Access Key Pair</a:t>
            </a:r>
          </a:p>
        </p:txBody>
      </p:sp>
      <p:pic>
        <p:nvPicPr>
          <p:cNvPr id="3" name="Picture 2">
            <a:extLst>
              <a:ext uri="{FF2B5EF4-FFF2-40B4-BE49-F238E27FC236}">
                <a16:creationId xmlns:a16="http://schemas.microsoft.com/office/drawing/2014/main" id="{1AAF52A1-5776-4240-A8F1-03D60205FE60}"/>
              </a:ext>
            </a:extLst>
          </p:cNvPr>
          <p:cNvPicPr>
            <a:picLocks noChangeAspect="1"/>
          </p:cNvPicPr>
          <p:nvPr/>
        </p:nvPicPr>
        <p:blipFill>
          <a:blip r:embed="rId5"/>
          <a:stretch>
            <a:fillRect/>
          </a:stretch>
        </p:blipFill>
        <p:spPr>
          <a:xfrm>
            <a:off x="155967" y="980621"/>
            <a:ext cx="5951779" cy="3610429"/>
          </a:xfrm>
          <a:prstGeom prst="rect">
            <a:avLst/>
          </a:prstGeom>
        </p:spPr>
      </p:pic>
      <p:pic>
        <p:nvPicPr>
          <p:cNvPr id="9" name="Picture 8">
            <a:extLst>
              <a:ext uri="{FF2B5EF4-FFF2-40B4-BE49-F238E27FC236}">
                <a16:creationId xmlns:a16="http://schemas.microsoft.com/office/drawing/2014/main" id="{41298F73-1C9D-494B-8468-BDAF462F00C9}"/>
              </a:ext>
            </a:extLst>
          </p:cNvPr>
          <p:cNvPicPr>
            <a:picLocks noChangeAspect="1"/>
          </p:cNvPicPr>
          <p:nvPr/>
        </p:nvPicPr>
        <p:blipFill>
          <a:blip r:embed="rId6"/>
          <a:stretch>
            <a:fillRect/>
          </a:stretch>
        </p:blipFill>
        <p:spPr>
          <a:xfrm>
            <a:off x="5139727" y="1308846"/>
            <a:ext cx="3791434" cy="2348754"/>
          </a:xfrm>
          <a:prstGeom prst="rect">
            <a:avLst/>
          </a:prstGeom>
        </p:spPr>
      </p:pic>
    </p:spTree>
    <p:extLst>
      <p:ext uri="{BB962C8B-B14F-4D97-AF65-F5344CB8AC3E}">
        <p14:creationId xmlns:p14="http://schemas.microsoft.com/office/powerpoint/2010/main" val="2197819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asted-image.pdf"/>
          <p:cNvPicPr>
            <a:picLocks noChangeAspect="1"/>
          </p:cNvPicPr>
          <p:nvPr/>
        </p:nvPicPr>
        <p:blipFill>
          <a:blip r:embed="rId3">
            <a:extLst/>
          </a:blip>
          <a:stretch>
            <a:fillRect/>
          </a:stretch>
        </p:blipFill>
        <p:spPr>
          <a:xfrm>
            <a:off x="7833277" y="4318179"/>
            <a:ext cx="970446" cy="545742"/>
          </a:xfrm>
          <a:prstGeom prst="rect">
            <a:avLst/>
          </a:prstGeom>
          <a:ln w="12700">
            <a:miter lim="400000"/>
          </a:ln>
        </p:spPr>
      </p:pic>
      <p:pic>
        <p:nvPicPr>
          <p:cNvPr id="7" name="pasted-image.pdf"/>
          <p:cNvPicPr>
            <a:picLocks noChangeAspect="1"/>
          </p:cNvPicPr>
          <p:nvPr/>
        </p:nvPicPr>
        <p:blipFill>
          <a:blip r:embed="rId4">
            <a:extLst/>
          </a:blip>
          <a:stretch>
            <a:fillRect/>
          </a:stretch>
        </p:blipFill>
        <p:spPr>
          <a:xfrm>
            <a:off x="-123197" y="114936"/>
            <a:ext cx="5122548" cy="679923"/>
          </a:xfrm>
          <a:prstGeom prst="rect">
            <a:avLst/>
          </a:prstGeom>
          <a:ln w="12700">
            <a:miter lim="400000"/>
          </a:ln>
        </p:spPr>
      </p:pic>
      <p:sp>
        <p:nvSpPr>
          <p:cNvPr id="4" name="Title 3"/>
          <p:cNvSpPr>
            <a:spLocks noGrp="1"/>
          </p:cNvSpPr>
          <p:nvPr>
            <p:ph type="title"/>
          </p:nvPr>
        </p:nvSpPr>
        <p:spPr>
          <a:xfrm>
            <a:off x="337743" y="182026"/>
            <a:ext cx="4661608" cy="545741"/>
          </a:xfrm>
        </p:spPr>
        <p:txBody>
          <a:bodyPr/>
          <a:lstStyle/>
          <a:p>
            <a:r>
              <a:rPr lang="en-US" sz="2400" dirty="0"/>
              <a:t>And now a demo! Woot woot!</a:t>
            </a:r>
          </a:p>
        </p:txBody>
      </p:sp>
      <p:sp>
        <p:nvSpPr>
          <p:cNvPr id="5" name="Rectangle 4">
            <a:extLst>
              <a:ext uri="{FF2B5EF4-FFF2-40B4-BE49-F238E27FC236}">
                <a16:creationId xmlns:a16="http://schemas.microsoft.com/office/drawing/2014/main" id="{17577FFF-1BF9-8F4B-B32E-1872696C738C}"/>
              </a:ext>
            </a:extLst>
          </p:cNvPr>
          <p:cNvSpPr/>
          <p:nvPr/>
        </p:nvSpPr>
        <p:spPr>
          <a:xfrm>
            <a:off x="337743" y="1444990"/>
            <a:ext cx="1060751" cy="1056164"/>
          </a:xfrm>
          <a:prstGeom prst="rect">
            <a:avLst/>
          </a:prstGeom>
          <a:solidFill>
            <a:srgbClr val="00E9B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latin typeface="Copperplate Gothic Bold" panose="020E0705020206020404" pitchFamily="34" charset="77"/>
              </a:rPr>
              <a:t>L</a:t>
            </a:r>
          </a:p>
        </p:txBody>
      </p:sp>
      <p:sp>
        <p:nvSpPr>
          <p:cNvPr id="16" name="Rectangle 15">
            <a:extLst>
              <a:ext uri="{FF2B5EF4-FFF2-40B4-BE49-F238E27FC236}">
                <a16:creationId xmlns:a16="http://schemas.microsoft.com/office/drawing/2014/main" id="{CDA5D4C2-CACD-F841-89E4-12803D39E2F8}"/>
              </a:ext>
            </a:extLst>
          </p:cNvPr>
          <p:cNvSpPr/>
          <p:nvPr/>
        </p:nvSpPr>
        <p:spPr>
          <a:xfrm>
            <a:off x="1607796" y="1444990"/>
            <a:ext cx="1060751" cy="1056164"/>
          </a:xfrm>
          <a:prstGeom prst="rect">
            <a:avLst/>
          </a:prstGeom>
          <a:solidFill>
            <a:srgbClr val="00F35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latin typeface="Copperplate Gothic Bold" panose="020E0705020206020404" pitchFamily="34" charset="77"/>
              </a:rPr>
              <a:t>I</a:t>
            </a:r>
          </a:p>
        </p:txBody>
      </p:sp>
      <p:sp>
        <p:nvSpPr>
          <p:cNvPr id="19" name="Rectangle 18">
            <a:extLst>
              <a:ext uri="{FF2B5EF4-FFF2-40B4-BE49-F238E27FC236}">
                <a16:creationId xmlns:a16="http://schemas.microsoft.com/office/drawing/2014/main" id="{EDAB991C-EA91-9B40-85AF-2CF90D7C4550}"/>
              </a:ext>
            </a:extLst>
          </p:cNvPr>
          <p:cNvSpPr/>
          <p:nvPr/>
        </p:nvSpPr>
        <p:spPr>
          <a:xfrm>
            <a:off x="2877848" y="2897272"/>
            <a:ext cx="1060751" cy="1056164"/>
          </a:xfrm>
          <a:prstGeom prst="rect">
            <a:avLst/>
          </a:prstGeom>
          <a:solidFill>
            <a:srgbClr val="EEC9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latin typeface="Copperplate Gothic Bold" panose="020E0705020206020404" pitchFamily="34" charset="77"/>
              </a:rPr>
              <a:t>D</a:t>
            </a:r>
          </a:p>
        </p:txBody>
      </p:sp>
      <p:sp>
        <p:nvSpPr>
          <p:cNvPr id="20" name="Rectangle 19">
            <a:extLst>
              <a:ext uri="{FF2B5EF4-FFF2-40B4-BE49-F238E27FC236}">
                <a16:creationId xmlns:a16="http://schemas.microsoft.com/office/drawing/2014/main" id="{02CE93FE-D462-8244-8A72-52044CF59F4D}"/>
              </a:ext>
            </a:extLst>
          </p:cNvPr>
          <p:cNvSpPr/>
          <p:nvPr/>
        </p:nvSpPr>
        <p:spPr>
          <a:xfrm>
            <a:off x="4147902" y="2897272"/>
            <a:ext cx="1060751" cy="1056164"/>
          </a:xfrm>
          <a:prstGeom prst="rect">
            <a:avLst/>
          </a:prstGeom>
          <a:solidFill>
            <a:srgbClr val="A900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latin typeface="Copperplate Gothic Bold" panose="020E0705020206020404" pitchFamily="34" charset="77"/>
              </a:rPr>
              <a:t>E</a:t>
            </a:r>
          </a:p>
        </p:txBody>
      </p:sp>
      <p:sp>
        <p:nvSpPr>
          <p:cNvPr id="21" name="Rectangle 20">
            <a:extLst>
              <a:ext uri="{FF2B5EF4-FFF2-40B4-BE49-F238E27FC236}">
                <a16:creationId xmlns:a16="http://schemas.microsoft.com/office/drawing/2014/main" id="{E752D22E-DEC7-1543-A6ED-40754F5F4D02}"/>
              </a:ext>
            </a:extLst>
          </p:cNvPr>
          <p:cNvSpPr/>
          <p:nvPr/>
        </p:nvSpPr>
        <p:spPr>
          <a:xfrm>
            <a:off x="5417956" y="2897272"/>
            <a:ext cx="1060751" cy="1056164"/>
          </a:xfrm>
          <a:prstGeom prst="rect">
            <a:avLst/>
          </a:prstGeom>
          <a:solidFill>
            <a:srgbClr val="00EB4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latin typeface="Copperplate Gothic Bold" panose="020E0705020206020404" pitchFamily="34" charset="77"/>
              </a:rPr>
              <a:t>M</a:t>
            </a:r>
          </a:p>
        </p:txBody>
      </p:sp>
      <p:sp>
        <p:nvSpPr>
          <p:cNvPr id="22" name="Rectangle 21">
            <a:extLst>
              <a:ext uri="{FF2B5EF4-FFF2-40B4-BE49-F238E27FC236}">
                <a16:creationId xmlns:a16="http://schemas.microsoft.com/office/drawing/2014/main" id="{DF38CC05-EF39-FD47-A2FA-D511A1271EE8}"/>
              </a:ext>
            </a:extLst>
          </p:cNvPr>
          <p:cNvSpPr/>
          <p:nvPr/>
        </p:nvSpPr>
        <p:spPr>
          <a:xfrm>
            <a:off x="6688010" y="2897272"/>
            <a:ext cx="1060751" cy="1056164"/>
          </a:xfrm>
          <a:prstGeom prst="rect">
            <a:avLst/>
          </a:prstGeom>
          <a:solidFill>
            <a:srgbClr val="FF46D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latin typeface="Copperplate Gothic Bold" panose="020E0705020206020404" pitchFamily="34" charset="77"/>
              </a:rPr>
              <a:t>O</a:t>
            </a:r>
          </a:p>
        </p:txBody>
      </p:sp>
      <p:cxnSp>
        <p:nvCxnSpPr>
          <p:cNvPr id="23" name="Straight Connector 22">
            <a:extLst>
              <a:ext uri="{FF2B5EF4-FFF2-40B4-BE49-F238E27FC236}">
                <a16:creationId xmlns:a16="http://schemas.microsoft.com/office/drawing/2014/main" id="{7CB64A1B-293E-5D4E-B689-A24D2A88D23E}"/>
              </a:ext>
            </a:extLst>
          </p:cNvPr>
          <p:cNvCxnSpPr>
            <a:stCxn id="5" idx="0"/>
          </p:cNvCxnSpPr>
          <p:nvPr/>
        </p:nvCxnSpPr>
        <p:spPr>
          <a:xfrm flipH="1" flipV="1">
            <a:off x="868118" y="914400"/>
            <a:ext cx="1" cy="53059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63C22FB-36B7-2D49-8CB8-A5DD01F40B0D}"/>
              </a:ext>
            </a:extLst>
          </p:cNvPr>
          <p:cNvCxnSpPr/>
          <p:nvPr/>
        </p:nvCxnSpPr>
        <p:spPr>
          <a:xfrm flipH="1" flipV="1">
            <a:off x="2138170" y="914400"/>
            <a:ext cx="1" cy="53059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1E344D78-062C-8543-8301-D59B6BD9DB06}"/>
              </a:ext>
            </a:extLst>
          </p:cNvPr>
          <p:cNvCxnSpPr/>
          <p:nvPr/>
        </p:nvCxnSpPr>
        <p:spPr>
          <a:xfrm flipH="1" flipV="1">
            <a:off x="3408221" y="914400"/>
            <a:ext cx="1" cy="53059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19085C1C-F49A-EC46-8F8C-993772D04F62}"/>
              </a:ext>
            </a:extLst>
          </p:cNvPr>
          <p:cNvCxnSpPr/>
          <p:nvPr/>
        </p:nvCxnSpPr>
        <p:spPr>
          <a:xfrm flipH="1" flipV="1">
            <a:off x="4678271" y="914400"/>
            <a:ext cx="1" cy="53059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BEC968A-B168-1746-A1E4-75FAB6543F3C}"/>
              </a:ext>
            </a:extLst>
          </p:cNvPr>
          <p:cNvCxnSpPr>
            <a:cxnSpLocks/>
          </p:cNvCxnSpPr>
          <p:nvPr/>
        </p:nvCxnSpPr>
        <p:spPr>
          <a:xfrm flipH="1" flipV="1">
            <a:off x="5948332" y="914400"/>
            <a:ext cx="1" cy="1982872"/>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30609F4C-C51E-3944-9AEA-E1D9EE718E2B}"/>
              </a:ext>
            </a:extLst>
          </p:cNvPr>
          <p:cNvCxnSpPr>
            <a:cxnSpLocks/>
          </p:cNvCxnSpPr>
          <p:nvPr/>
        </p:nvCxnSpPr>
        <p:spPr>
          <a:xfrm flipH="1" flipV="1">
            <a:off x="7218383" y="914400"/>
            <a:ext cx="1" cy="1982872"/>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FFC356EB-1F84-C94A-B9E5-281C8C03D7D0}"/>
              </a:ext>
            </a:extLst>
          </p:cNvPr>
          <p:cNvCxnSpPr/>
          <p:nvPr/>
        </p:nvCxnSpPr>
        <p:spPr>
          <a:xfrm flipH="1" flipV="1">
            <a:off x="4678270" y="2366682"/>
            <a:ext cx="1" cy="53059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11A1397-405A-0F4F-8DA1-AC0E23CC44C8}"/>
              </a:ext>
            </a:extLst>
          </p:cNvPr>
          <p:cNvCxnSpPr/>
          <p:nvPr/>
        </p:nvCxnSpPr>
        <p:spPr>
          <a:xfrm flipH="1" flipV="1">
            <a:off x="3408209" y="2366682"/>
            <a:ext cx="1" cy="53059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14F26CB8-18D3-034F-A84F-CDBBCDA19822}"/>
              </a:ext>
            </a:extLst>
          </p:cNvPr>
          <p:cNvSpPr/>
          <p:nvPr/>
        </p:nvSpPr>
        <p:spPr>
          <a:xfrm>
            <a:off x="2877849" y="1444990"/>
            <a:ext cx="1060751" cy="1056164"/>
          </a:xfrm>
          <a:prstGeom prst="rect">
            <a:avLst/>
          </a:prstGeom>
          <a:solidFill>
            <a:srgbClr val="DD07B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latin typeface="Copperplate Gothic Bold" panose="020E0705020206020404" pitchFamily="34" charset="77"/>
              </a:rPr>
              <a:t>V</a:t>
            </a:r>
          </a:p>
        </p:txBody>
      </p:sp>
      <p:sp>
        <p:nvSpPr>
          <p:cNvPr id="18" name="Rectangle 17">
            <a:extLst>
              <a:ext uri="{FF2B5EF4-FFF2-40B4-BE49-F238E27FC236}">
                <a16:creationId xmlns:a16="http://schemas.microsoft.com/office/drawing/2014/main" id="{C724E308-58A0-0B49-A873-2FF766D3A5CD}"/>
              </a:ext>
            </a:extLst>
          </p:cNvPr>
          <p:cNvSpPr/>
          <p:nvPr/>
        </p:nvSpPr>
        <p:spPr>
          <a:xfrm>
            <a:off x="4147902" y="1444990"/>
            <a:ext cx="1060751" cy="1056164"/>
          </a:xfrm>
          <a:prstGeom prst="rect">
            <a:avLst/>
          </a:prstGeom>
          <a:solidFill>
            <a:srgbClr val="0062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dirty="0">
                <a:latin typeface="Copperplate Gothic Bold" panose="020E0705020206020404" pitchFamily="34" charset="77"/>
              </a:rPr>
              <a:t>E</a:t>
            </a:r>
          </a:p>
        </p:txBody>
      </p:sp>
      <p:sp>
        <p:nvSpPr>
          <p:cNvPr id="36" name="TextBox 35">
            <a:extLst>
              <a:ext uri="{FF2B5EF4-FFF2-40B4-BE49-F238E27FC236}">
                <a16:creationId xmlns:a16="http://schemas.microsoft.com/office/drawing/2014/main" id="{721D0F37-245E-5C4A-8215-BB9F32E2DE5D}"/>
              </a:ext>
            </a:extLst>
          </p:cNvPr>
          <p:cNvSpPr txBox="1"/>
          <p:nvPr/>
        </p:nvSpPr>
        <p:spPr>
          <a:xfrm>
            <a:off x="5224385" y="1788406"/>
            <a:ext cx="708212" cy="369332"/>
          </a:xfrm>
          <a:prstGeom prst="rect">
            <a:avLst/>
          </a:prstGeom>
          <a:noFill/>
        </p:spPr>
        <p:txBody>
          <a:bodyPr wrap="square" rtlCol="0">
            <a:spAutoFit/>
          </a:bodyPr>
          <a:lstStyle/>
          <a:p>
            <a:r>
              <a:rPr lang="en-US" dirty="0" err="1"/>
              <a:t>ish</a:t>
            </a:r>
            <a:endParaRPr lang="en-US" dirty="0"/>
          </a:p>
        </p:txBody>
      </p:sp>
    </p:spTree>
    <p:extLst>
      <p:ext uri="{BB962C8B-B14F-4D97-AF65-F5344CB8AC3E}">
        <p14:creationId xmlns:p14="http://schemas.microsoft.com/office/powerpoint/2010/main" val="25620488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asted-image.pdf"/>
          <p:cNvPicPr>
            <a:picLocks noChangeAspect="1"/>
          </p:cNvPicPr>
          <p:nvPr/>
        </p:nvPicPr>
        <p:blipFill>
          <a:blip r:embed="rId3">
            <a:extLst/>
          </a:blip>
          <a:stretch>
            <a:fillRect/>
          </a:stretch>
        </p:blipFill>
        <p:spPr>
          <a:xfrm>
            <a:off x="-123197" y="114936"/>
            <a:ext cx="5122548" cy="679923"/>
          </a:xfrm>
          <a:prstGeom prst="rect">
            <a:avLst/>
          </a:prstGeom>
          <a:ln w="12700">
            <a:miter lim="400000"/>
          </a:ln>
        </p:spPr>
      </p:pic>
      <p:sp>
        <p:nvSpPr>
          <p:cNvPr id="4" name="Title 3"/>
          <p:cNvSpPr>
            <a:spLocks noGrp="1"/>
          </p:cNvSpPr>
          <p:nvPr>
            <p:ph type="title"/>
          </p:nvPr>
        </p:nvSpPr>
        <p:spPr>
          <a:xfrm>
            <a:off x="337743" y="182026"/>
            <a:ext cx="4661608" cy="545741"/>
          </a:xfrm>
        </p:spPr>
        <p:txBody>
          <a:bodyPr/>
          <a:lstStyle/>
          <a:p>
            <a:r>
              <a:rPr lang="en-US" sz="2400" dirty="0"/>
              <a:t>User 1 – Mojomonkey1 Before</a:t>
            </a:r>
          </a:p>
        </p:txBody>
      </p:sp>
      <p:pic>
        <p:nvPicPr>
          <p:cNvPr id="3" name="Picture 2">
            <a:extLst>
              <a:ext uri="{FF2B5EF4-FFF2-40B4-BE49-F238E27FC236}">
                <a16:creationId xmlns:a16="http://schemas.microsoft.com/office/drawing/2014/main" id="{47928D1D-0BC8-6F43-BAA9-9E50B27D8DC8}"/>
              </a:ext>
            </a:extLst>
          </p:cNvPr>
          <p:cNvPicPr>
            <a:picLocks noChangeAspect="1"/>
          </p:cNvPicPr>
          <p:nvPr/>
        </p:nvPicPr>
        <p:blipFill>
          <a:blip r:embed="rId4"/>
          <a:stretch>
            <a:fillRect/>
          </a:stretch>
        </p:blipFill>
        <p:spPr>
          <a:xfrm>
            <a:off x="125506" y="794857"/>
            <a:ext cx="5666076" cy="2773868"/>
          </a:xfrm>
          <a:prstGeom prst="rect">
            <a:avLst/>
          </a:prstGeom>
        </p:spPr>
      </p:pic>
      <p:pic>
        <p:nvPicPr>
          <p:cNvPr id="9" name="Picture 8">
            <a:extLst>
              <a:ext uri="{FF2B5EF4-FFF2-40B4-BE49-F238E27FC236}">
                <a16:creationId xmlns:a16="http://schemas.microsoft.com/office/drawing/2014/main" id="{ECE1ED26-A544-7E46-9B0A-69AE5EE0A6E2}"/>
              </a:ext>
            </a:extLst>
          </p:cNvPr>
          <p:cNvPicPr>
            <a:picLocks noChangeAspect="1"/>
          </p:cNvPicPr>
          <p:nvPr/>
        </p:nvPicPr>
        <p:blipFill>
          <a:blip r:embed="rId5"/>
          <a:stretch>
            <a:fillRect/>
          </a:stretch>
        </p:blipFill>
        <p:spPr>
          <a:xfrm>
            <a:off x="3881718" y="1702487"/>
            <a:ext cx="4777240" cy="2888563"/>
          </a:xfrm>
          <a:prstGeom prst="rect">
            <a:avLst/>
          </a:prstGeom>
        </p:spPr>
      </p:pic>
      <p:pic>
        <p:nvPicPr>
          <p:cNvPr id="8" name="pasted-image.pdf"/>
          <p:cNvPicPr>
            <a:picLocks noChangeAspect="1"/>
          </p:cNvPicPr>
          <p:nvPr/>
        </p:nvPicPr>
        <p:blipFill>
          <a:blip r:embed="rId6">
            <a:extLst/>
          </a:blip>
          <a:stretch>
            <a:fillRect/>
          </a:stretch>
        </p:blipFill>
        <p:spPr>
          <a:xfrm>
            <a:off x="7833277" y="4318179"/>
            <a:ext cx="970446" cy="545742"/>
          </a:xfrm>
          <a:prstGeom prst="rect">
            <a:avLst/>
          </a:prstGeom>
          <a:ln w="12700">
            <a:miter lim="400000"/>
          </a:ln>
        </p:spPr>
      </p:pic>
    </p:spTree>
    <p:extLst>
      <p:ext uri="{BB962C8B-B14F-4D97-AF65-F5344CB8AC3E}">
        <p14:creationId xmlns:p14="http://schemas.microsoft.com/office/powerpoint/2010/main" val="389150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asted-image.pdf"/>
          <p:cNvPicPr>
            <a:picLocks noChangeAspect="1"/>
          </p:cNvPicPr>
          <p:nvPr/>
        </p:nvPicPr>
        <p:blipFill>
          <a:blip r:embed="rId3">
            <a:extLst/>
          </a:blip>
          <a:stretch>
            <a:fillRect/>
          </a:stretch>
        </p:blipFill>
        <p:spPr>
          <a:xfrm>
            <a:off x="-123197" y="114936"/>
            <a:ext cx="5122548" cy="679923"/>
          </a:xfrm>
          <a:prstGeom prst="rect">
            <a:avLst/>
          </a:prstGeom>
          <a:ln w="12700">
            <a:miter lim="400000"/>
          </a:ln>
        </p:spPr>
      </p:pic>
      <p:sp>
        <p:nvSpPr>
          <p:cNvPr id="4" name="Title 3"/>
          <p:cNvSpPr>
            <a:spLocks noGrp="1"/>
          </p:cNvSpPr>
          <p:nvPr>
            <p:ph type="title"/>
          </p:nvPr>
        </p:nvSpPr>
        <p:spPr>
          <a:xfrm>
            <a:off x="337743" y="182026"/>
            <a:ext cx="4661608" cy="545741"/>
          </a:xfrm>
        </p:spPr>
        <p:txBody>
          <a:bodyPr/>
          <a:lstStyle/>
          <a:p>
            <a:r>
              <a:rPr lang="en-US" sz="2400" dirty="0"/>
              <a:t>User 1 – Mojomonkey1 After</a:t>
            </a:r>
          </a:p>
        </p:txBody>
      </p:sp>
      <p:pic>
        <p:nvPicPr>
          <p:cNvPr id="5" name="Picture 4">
            <a:extLst>
              <a:ext uri="{FF2B5EF4-FFF2-40B4-BE49-F238E27FC236}">
                <a16:creationId xmlns:a16="http://schemas.microsoft.com/office/drawing/2014/main" id="{47097BB1-02F3-E64E-AFF7-5A3F5931484D}"/>
              </a:ext>
            </a:extLst>
          </p:cNvPr>
          <p:cNvPicPr>
            <a:picLocks noChangeAspect="1"/>
          </p:cNvPicPr>
          <p:nvPr/>
        </p:nvPicPr>
        <p:blipFill>
          <a:blip r:embed="rId4"/>
          <a:stretch>
            <a:fillRect/>
          </a:stretch>
        </p:blipFill>
        <p:spPr>
          <a:xfrm>
            <a:off x="170328" y="861949"/>
            <a:ext cx="5683624" cy="2699007"/>
          </a:xfrm>
          <a:prstGeom prst="rect">
            <a:avLst/>
          </a:prstGeom>
        </p:spPr>
      </p:pic>
      <p:pic>
        <p:nvPicPr>
          <p:cNvPr id="10" name="Picture 9">
            <a:extLst>
              <a:ext uri="{FF2B5EF4-FFF2-40B4-BE49-F238E27FC236}">
                <a16:creationId xmlns:a16="http://schemas.microsoft.com/office/drawing/2014/main" id="{396BC255-AEA3-EF44-9C03-03BAE2D7261B}"/>
              </a:ext>
            </a:extLst>
          </p:cNvPr>
          <p:cNvPicPr>
            <a:picLocks noChangeAspect="1"/>
          </p:cNvPicPr>
          <p:nvPr/>
        </p:nvPicPr>
        <p:blipFill>
          <a:blip r:embed="rId5"/>
          <a:stretch>
            <a:fillRect/>
          </a:stretch>
        </p:blipFill>
        <p:spPr>
          <a:xfrm>
            <a:off x="3926541" y="1728649"/>
            <a:ext cx="4767462" cy="2862401"/>
          </a:xfrm>
          <a:prstGeom prst="rect">
            <a:avLst/>
          </a:prstGeom>
        </p:spPr>
      </p:pic>
      <p:pic>
        <p:nvPicPr>
          <p:cNvPr id="8" name="pasted-image.pdf"/>
          <p:cNvPicPr>
            <a:picLocks noChangeAspect="1"/>
          </p:cNvPicPr>
          <p:nvPr/>
        </p:nvPicPr>
        <p:blipFill>
          <a:blip r:embed="rId6">
            <a:extLst/>
          </a:blip>
          <a:stretch>
            <a:fillRect/>
          </a:stretch>
        </p:blipFill>
        <p:spPr>
          <a:xfrm>
            <a:off x="7833277" y="4318179"/>
            <a:ext cx="970446" cy="545742"/>
          </a:xfrm>
          <a:prstGeom prst="rect">
            <a:avLst/>
          </a:prstGeom>
          <a:ln w="12700">
            <a:miter lim="400000"/>
          </a:ln>
        </p:spPr>
      </p:pic>
    </p:spTree>
    <p:extLst>
      <p:ext uri="{BB962C8B-B14F-4D97-AF65-F5344CB8AC3E}">
        <p14:creationId xmlns:p14="http://schemas.microsoft.com/office/powerpoint/2010/main" val="189756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asted-image.pdf"/>
          <p:cNvPicPr>
            <a:picLocks noChangeAspect="1"/>
          </p:cNvPicPr>
          <p:nvPr/>
        </p:nvPicPr>
        <p:blipFill>
          <a:blip r:embed="rId3">
            <a:extLst/>
          </a:blip>
          <a:stretch>
            <a:fillRect/>
          </a:stretch>
        </p:blipFill>
        <p:spPr>
          <a:xfrm>
            <a:off x="-123197" y="114936"/>
            <a:ext cx="5122548" cy="679923"/>
          </a:xfrm>
          <a:prstGeom prst="rect">
            <a:avLst/>
          </a:prstGeom>
          <a:ln w="12700">
            <a:miter lim="400000"/>
          </a:ln>
        </p:spPr>
      </p:pic>
      <p:sp>
        <p:nvSpPr>
          <p:cNvPr id="4" name="Title 3"/>
          <p:cNvSpPr>
            <a:spLocks noGrp="1"/>
          </p:cNvSpPr>
          <p:nvPr>
            <p:ph type="title"/>
          </p:nvPr>
        </p:nvSpPr>
        <p:spPr>
          <a:xfrm>
            <a:off x="337743" y="182026"/>
            <a:ext cx="4661608" cy="545741"/>
          </a:xfrm>
        </p:spPr>
        <p:txBody>
          <a:bodyPr/>
          <a:lstStyle/>
          <a:p>
            <a:r>
              <a:rPr lang="en-US" sz="2400" dirty="0"/>
              <a:t>User 1 – </a:t>
            </a:r>
            <a:r>
              <a:rPr lang="en-US" sz="2400" dirty="0" err="1"/>
              <a:t>TestUser</a:t>
            </a:r>
            <a:r>
              <a:rPr lang="en-US" sz="2400" dirty="0"/>
              <a:t> Before</a:t>
            </a:r>
          </a:p>
        </p:txBody>
      </p:sp>
      <p:pic>
        <p:nvPicPr>
          <p:cNvPr id="3" name="Picture 2">
            <a:extLst>
              <a:ext uri="{FF2B5EF4-FFF2-40B4-BE49-F238E27FC236}">
                <a16:creationId xmlns:a16="http://schemas.microsoft.com/office/drawing/2014/main" id="{62F64E7E-BD73-F542-A8CB-698F33400F88}"/>
              </a:ext>
            </a:extLst>
          </p:cNvPr>
          <p:cNvPicPr>
            <a:picLocks noChangeAspect="1"/>
          </p:cNvPicPr>
          <p:nvPr/>
        </p:nvPicPr>
        <p:blipFill>
          <a:blip r:embed="rId4"/>
          <a:stretch>
            <a:fillRect/>
          </a:stretch>
        </p:blipFill>
        <p:spPr>
          <a:xfrm>
            <a:off x="184579" y="794857"/>
            <a:ext cx="5675444" cy="2776032"/>
          </a:xfrm>
          <a:prstGeom prst="rect">
            <a:avLst/>
          </a:prstGeom>
        </p:spPr>
      </p:pic>
      <p:pic>
        <p:nvPicPr>
          <p:cNvPr id="6" name="Picture 5">
            <a:extLst>
              <a:ext uri="{FF2B5EF4-FFF2-40B4-BE49-F238E27FC236}">
                <a16:creationId xmlns:a16="http://schemas.microsoft.com/office/drawing/2014/main" id="{2746123F-C134-324B-8F0C-ACAADDB2BF2D}"/>
              </a:ext>
            </a:extLst>
          </p:cNvPr>
          <p:cNvPicPr>
            <a:picLocks noChangeAspect="1"/>
          </p:cNvPicPr>
          <p:nvPr/>
        </p:nvPicPr>
        <p:blipFill>
          <a:blip r:embed="rId5"/>
          <a:stretch>
            <a:fillRect/>
          </a:stretch>
        </p:blipFill>
        <p:spPr>
          <a:xfrm>
            <a:off x="3944470" y="1716748"/>
            <a:ext cx="4769605" cy="2874302"/>
          </a:xfrm>
          <a:prstGeom prst="rect">
            <a:avLst/>
          </a:prstGeom>
        </p:spPr>
      </p:pic>
      <p:pic>
        <p:nvPicPr>
          <p:cNvPr id="8" name="pasted-image.pdf"/>
          <p:cNvPicPr>
            <a:picLocks noChangeAspect="1"/>
          </p:cNvPicPr>
          <p:nvPr/>
        </p:nvPicPr>
        <p:blipFill>
          <a:blip r:embed="rId6">
            <a:extLst/>
          </a:blip>
          <a:stretch>
            <a:fillRect/>
          </a:stretch>
        </p:blipFill>
        <p:spPr>
          <a:xfrm>
            <a:off x="7833277" y="4318179"/>
            <a:ext cx="970446" cy="545742"/>
          </a:xfrm>
          <a:prstGeom prst="rect">
            <a:avLst/>
          </a:prstGeom>
          <a:ln w="12700">
            <a:miter lim="400000"/>
          </a:ln>
        </p:spPr>
      </p:pic>
    </p:spTree>
    <p:extLst>
      <p:ext uri="{BB962C8B-B14F-4D97-AF65-F5344CB8AC3E}">
        <p14:creationId xmlns:p14="http://schemas.microsoft.com/office/powerpoint/2010/main" val="3821769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asted-image.pdf"/>
          <p:cNvPicPr>
            <a:picLocks noChangeAspect="1"/>
          </p:cNvPicPr>
          <p:nvPr/>
        </p:nvPicPr>
        <p:blipFill>
          <a:blip r:embed="rId3">
            <a:extLst/>
          </a:blip>
          <a:stretch>
            <a:fillRect/>
          </a:stretch>
        </p:blipFill>
        <p:spPr>
          <a:xfrm>
            <a:off x="-123197" y="114936"/>
            <a:ext cx="5122548" cy="679923"/>
          </a:xfrm>
          <a:prstGeom prst="rect">
            <a:avLst/>
          </a:prstGeom>
          <a:ln w="12700">
            <a:miter lim="400000"/>
          </a:ln>
        </p:spPr>
      </p:pic>
      <p:sp>
        <p:nvSpPr>
          <p:cNvPr id="4" name="Title 3"/>
          <p:cNvSpPr>
            <a:spLocks noGrp="1"/>
          </p:cNvSpPr>
          <p:nvPr>
            <p:ph type="title"/>
          </p:nvPr>
        </p:nvSpPr>
        <p:spPr>
          <a:xfrm>
            <a:off x="337743" y="182026"/>
            <a:ext cx="4661608" cy="545741"/>
          </a:xfrm>
        </p:spPr>
        <p:txBody>
          <a:bodyPr/>
          <a:lstStyle/>
          <a:p>
            <a:r>
              <a:rPr lang="en-US" sz="2400" dirty="0"/>
              <a:t>User 1 – </a:t>
            </a:r>
            <a:r>
              <a:rPr lang="en-US" sz="2400" dirty="0" err="1"/>
              <a:t>TestUser</a:t>
            </a:r>
            <a:r>
              <a:rPr lang="en-US" sz="2400" dirty="0"/>
              <a:t> After</a:t>
            </a:r>
          </a:p>
        </p:txBody>
      </p:sp>
      <p:pic>
        <p:nvPicPr>
          <p:cNvPr id="3" name="Picture 2">
            <a:extLst>
              <a:ext uri="{FF2B5EF4-FFF2-40B4-BE49-F238E27FC236}">
                <a16:creationId xmlns:a16="http://schemas.microsoft.com/office/drawing/2014/main" id="{1D21BB53-245F-0A41-A824-2DB372DF10ED}"/>
              </a:ext>
            </a:extLst>
          </p:cNvPr>
          <p:cNvPicPr>
            <a:picLocks noChangeAspect="1"/>
          </p:cNvPicPr>
          <p:nvPr/>
        </p:nvPicPr>
        <p:blipFill>
          <a:blip r:embed="rId4"/>
          <a:stretch>
            <a:fillRect/>
          </a:stretch>
        </p:blipFill>
        <p:spPr>
          <a:xfrm>
            <a:off x="134469" y="794857"/>
            <a:ext cx="5674659" cy="2718910"/>
          </a:xfrm>
          <a:prstGeom prst="rect">
            <a:avLst/>
          </a:prstGeom>
        </p:spPr>
      </p:pic>
      <p:pic>
        <p:nvPicPr>
          <p:cNvPr id="6" name="Picture 5">
            <a:extLst>
              <a:ext uri="{FF2B5EF4-FFF2-40B4-BE49-F238E27FC236}">
                <a16:creationId xmlns:a16="http://schemas.microsoft.com/office/drawing/2014/main" id="{C4FA1E81-704A-1E45-8609-CA2BB97F6513}"/>
              </a:ext>
            </a:extLst>
          </p:cNvPr>
          <p:cNvPicPr>
            <a:picLocks noChangeAspect="1"/>
          </p:cNvPicPr>
          <p:nvPr/>
        </p:nvPicPr>
        <p:blipFill>
          <a:blip r:embed="rId5"/>
          <a:stretch>
            <a:fillRect/>
          </a:stretch>
        </p:blipFill>
        <p:spPr>
          <a:xfrm>
            <a:off x="3872753" y="1758581"/>
            <a:ext cx="4772253" cy="2832469"/>
          </a:xfrm>
          <a:prstGeom prst="rect">
            <a:avLst/>
          </a:prstGeom>
        </p:spPr>
      </p:pic>
      <p:pic>
        <p:nvPicPr>
          <p:cNvPr id="8" name="pasted-image.pdf"/>
          <p:cNvPicPr>
            <a:picLocks noChangeAspect="1"/>
          </p:cNvPicPr>
          <p:nvPr/>
        </p:nvPicPr>
        <p:blipFill>
          <a:blip r:embed="rId6">
            <a:extLst/>
          </a:blip>
          <a:stretch>
            <a:fillRect/>
          </a:stretch>
        </p:blipFill>
        <p:spPr>
          <a:xfrm>
            <a:off x="7833277" y="4318179"/>
            <a:ext cx="970446" cy="545742"/>
          </a:xfrm>
          <a:prstGeom prst="rect">
            <a:avLst/>
          </a:prstGeom>
          <a:ln w="12700">
            <a:miter lim="400000"/>
          </a:ln>
        </p:spPr>
      </p:pic>
    </p:spTree>
    <p:extLst>
      <p:ext uri="{BB962C8B-B14F-4D97-AF65-F5344CB8AC3E}">
        <p14:creationId xmlns:p14="http://schemas.microsoft.com/office/powerpoint/2010/main" val="824964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asted-image.pdf"/>
          <p:cNvPicPr>
            <a:picLocks noChangeAspect="1"/>
          </p:cNvPicPr>
          <p:nvPr/>
        </p:nvPicPr>
        <p:blipFill>
          <a:blip r:embed="rId3">
            <a:extLst/>
          </a:blip>
          <a:stretch>
            <a:fillRect/>
          </a:stretch>
        </p:blipFill>
        <p:spPr>
          <a:xfrm>
            <a:off x="-123197" y="114936"/>
            <a:ext cx="5122548" cy="679923"/>
          </a:xfrm>
          <a:prstGeom prst="rect">
            <a:avLst/>
          </a:prstGeom>
          <a:ln w="12700">
            <a:miter lim="400000"/>
          </a:ln>
        </p:spPr>
      </p:pic>
      <p:sp>
        <p:nvSpPr>
          <p:cNvPr id="4" name="Title 3"/>
          <p:cNvSpPr>
            <a:spLocks noGrp="1"/>
          </p:cNvSpPr>
          <p:nvPr>
            <p:ph type="title"/>
          </p:nvPr>
        </p:nvSpPr>
        <p:spPr>
          <a:xfrm>
            <a:off x="337743" y="182026"/>
            <a:ext cx="4661608" cy="545741"/>
          </a:xfrm>
        </p:spPr>
        <p:txBody>
          <a:bodyPr/>
          <a:lstStyle/>
          <a:p>
            <a:r>
              <a:rPr lang="en-US" sz="2400" dirty="0"/>
              <a:t>User 1 – </a:t>
            </a:r>
            <a:r>
              <a:rPr lang="en-US" sz="2400" dirty="0" err="1"/>
              <a:t>tracyp</a:t>
            </a:r>
            <a:r>
              <a:rPr lang="en-US" sz="2400" dirty="0"/>
              <a:t> Before</a:t>
            </a:r>
          </a:p>
        </p:txBody>
      </p:sp>
      <p:pic>
        <p:nvPicPr>
          <p:cNvPr id="3" name="Picture 2">
            <a:extLst>
              <a:ext uri="{FF2B5EF4-FFF2-40B4-BE49-F238E27FC236}">
                <a16:creationId xmlns:a16="http://schemas.microsoft.com/office/drawing/2014/main" id="{0DE846FA-25C5-C143-B2F3-393BDAE195D5}"/>
              </a:ext>
            </a:extLst>
          </p:cNvPr>
          <p:cNvPicPr>
            <a:picLocks noChangeAspect="1"/>
          </p:cNvPicPr>
          <p:nvPr/>
        </p:nvPicPr>
        <p:blipFill>
          <a:blip r:embed="rId4"/>
          <a:stretch>
            <a:fillRect/>
          </a:stretch>
        </p:blipFill>
        <p:spPr>
          <a:xfrm>
            <a:off x="107577" y="794857"/>
            <a:ext cx="5665694" cy="2778232"/>
          </a:xfrm>
          <a:prstGeom prst="rect">
            <a:avLst/>
          </a:prstGeom>
        </p:spPr>
      </p:pic>
      <p:pic>
        <p:nvPicPr>
          <p:cNvPr id="6" name="Picture 5">
            <a:extLst>
              <a:ext uri="{FF2B5EF4-FFF2-40B4-BE49-F238E27FC236}">
                <a16:creationId xmlns:a16="http://schemas.microsoft.com/office/drawing/2014/main" id="{B7B5BDCB-9C97-B748-8BCC-FFC891A1EA1A}"/>
              </a:ext>
            </a:extLst>
          </p:cNvPr>
          <p:cNvPicPr>
            <a:picLocks noChangeAspect="1"/>
          </p:cNvPicPr>
          <p:nvPr/>
        </p:nvPicPr>
        <p:blipFill>
          <a:blip r:embed="rId5"/>
          <a:stretch>
            <a:fillRect/>
          </a:stretch>
        </p:blipFill>
        <p:spPr>
          <a:xfrm>
            <a:off x="3976439" y="1706557"/>
            <a:ext cx="4773496" cy="2884493"/>
          </a:xfrm>
          <a:prstGeom prst="rect">
            <a:avLst/>
          </a:prstGeom>
        </p:spPr>
      </p:pic>
      <p:pic>
        <p:nvPicPr>
          <p:cNvPr id="8" name="pasted-image.pdf"/>
          <p:cNvPicPr>
            <a:picLocks noChangeAspect="1"/>
          </p:cNvPicPr>
          <p:nvPr/>
        </p:nvPicPr>
        <p:blipFill>
          <a:blip r:embed="rId6">
            <a:extLst/>
          </a:blip>
          <a:stretch>
            <a:fillRect/>
          </a:stretch>
        </p:blipFill>
        <p:spPr>
          <a:xfrm>
            <a:off x="7833277" y="4318179"/>
            <a:ext cx="970446" cy="545742"/>
          </a:xfrm>
          <a:prstGeom prst="rect">
            <a:avLst/>
          </a:prstGeom>
          <a:ln w="12700">
            <a:miter lim="400000"/>
          </a:ln>
        </p:spPr>
      </p:pic>
    </p:spTree>
    <p:extLst>
      <p:ext uri="{BB962C8B-B14F-4D97-AF65-F5344CB8AC3E}">
        <p14:creationId xmlns:p14="http://schemas.microsoft.com/office/powerpoint/2010/main" val="2853102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sted-image.pdf"/>
          <p:cNvPicPr>
            <a:picLocks noChangeAspect="1"/>
          </p:cNvPicPr>
          <p:nvPr/>
        </p:nvPicPr>
        <p:blipFill>
          <a:blip r:embed="rId2">
            <a:extLst/>
          </a:blip>
          <a:stretch>
            <a:fillRect/>
          </a:stretch>
        </p:blipFill>
        <p:spPr>
          <a:xfrm>
            <a:off x="-290978" y="129930"/>
            <a:ext cx="6607887" cy="679923"/>
          </a:xfrm>
          <a:prstGeom prst="rect">
            <a:avLst/>
          </a:prstGeom>
          <a:ln w="12700">
            <a:miter lim="400000"/>
          </a:ln>
        </p:spPr>
      </p:pic>
      <p:sp>
        <p:nvSpPr>
          <p:cNvPr id="2" name="Content Placeholder 1"/>
          <p:cNvSpPr>
            <a:spLocks noGrp="1"/>
          </p:cNvSpPr>
          <p:nvPr>
            <p:ph idx="4294967295"/>
          </p:nvPr>
        </p:nvSpPr>
        <p:spPr>
          <a:xfrm>
            <a:off x="340592" y="1009332"/>
            <a:ext cx="8205304" cy="3553926"/>
          </a:xfrm>
        </p:spPr>
        <p:txBody>
          <a:bodyPr/>
          <a:lstStyle/>
          <a:p>
            <a:r>
              <a:rPr lang="en-US" dirty="0"/>
              <a:t>Customers expect security of their data. This includes secure storage of IAM User Access Keys. While not possible with IAM itself, we can use a combination of IAM, Secrets Manager, Lambda, and KMS to enforce rotation and encrypted storage of these Access Keys.</a:t>
            </a:r>
          </a:p>
        </p:txBody>
      </p:sp>
      <p:sp>
        <p:nvSpPr>
          <p:cNvPr id="5" name="Title 1"/>
          <p:cNvSpPr txBox="1">
            <a:spLocks/>
          </p:cNvSpPr>
          <p:nvPr/>
        </p:nvSpPr>
        <p:spPr>
          <a:xfrm>
            <a:off x="340592" y="197020"/>
            <a:ext cx="5976317" cy="545741"/>
          </a:xfrm>
          <a:prstGeom prst="rect">
            <a:avLst/>
          </a:prstGeom>
        </p:spPr>
        <p:txBody>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t>What to Expect from the Session</a:t>
            </a:r>
          </a:p>
        </p:txBody>
      </p:sp>
      <p:pic>
        <p:nvPicPr>
          <p:cNvPr id="8" name="pasted-image.pdf">
            <a:extLst>
              <a:ext uri="{FF2B5EF4-FFF2-40B4-BE49-F238E27FC236}">
                <a16:creationId xmlns:a16="http://schemas.microsoft.com/office/drawing/2014/main" id="{3452120E-966E-CB45-AA96-56BC76EAB1F9}"/>
              </a:ext>
            </a:extLst>
          </p:cNvPr>
          <p:cNvPicPr>
            <a:picLocks noChangeAspect="1"/>
          </p:cNvPicPr>
          <p:nvPr/>
        </p:nvPicPr>
        <p:blipFill>
          <a:blip r:embed="rId3">
            <a:extLst/>
          </a:blip>
          <a:stretch>
            <a:fillRect/>
          </a:stretch>
        </p:blipFill>
        <p:spPr>
          <a:xfrm>
            <a:off x="7833277" y="4318179"/>
            <a:ext cx="970446" cy="545742"/>
          </a:xfrm>
          <a:prstGeom prst="rect">
            <a:avLst/>
          </a:prstGeom>
          <a:ln w="12700">
            <a:miter lim="400000"/>
          </a:ln>
        </p:spPr>
      </p:pic>
      <p:pic>
        <p:nvPicPr>
          <p:cNvPr id="6" name="Picture 5">
            <a:extLst>
              <a:ext uri="{FF2B5EF4-FFF2-40B4-BE49-F238E27FC236}">
                <a16:creationId xmlns:a16="http://schemas.microsoft.com/office/drawing/2014/main" id="{D6DC45B3-64A3-7D4E-B6F7-0687DF9029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646" y="3338828"/>
            <a:ext cx="646176" cy="1224335"/>
          </a:xfrm>
          <a:prstGeom prst="rect">
            <a:avLst/>
          </a:prstGeom>
        </p:spPr>
      </p:pic>
    </p:spTree>
    <p:extLst>
      <p:ext uri="{BB962C8B-B14F-4D97-AF65-F5344CB8AC3E}">
        <p14:creationId xmlns:p14="http://schemas.microsoft.com/office/powerpoint/2010/main" val="188548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asted-image.pdf"/>
          <p:cNvPicPr>
            <a:picLocks noChangeAspect="1"/>
          </p:cNvPicPr>
          <p:nvPr/>
        </p:nvPicPr>
        <p:blipFill>
          <a:blip r:embed="rId3">
            <a:extLst/>
          </a:blip>
          <a:stretch>
            <a:fillRect/>
          </a:stretch>
        </p:blipFill>
        <p:spPr>
          <a:xfrm>
            <a:off x="-123197" y="114936"/>
            <a:ext cx="5122548" cy="679923"/>
          </a:xfrm>
          <a:prstGeom prst="rect">
            <a:avLst/>
          </a:prstGeom>
          <a:ln w="12700">
            <a:miter lim="400000"/>
          </a:ln>
        </p:spPr>
      </p:pic>
      <p:sp>
        <p:nvSpPr>
          <p:cNvPr id="4" name="Title 3"/>
          <p:cNvSpPr>
            <a:spLocks noGrp="1"/>
          </p:cNvSpPr>
          <p:nvPr>
            <p:ph type="title"/>
          </p:nvPr>
        </p:nvSpPr>
        <p:spPr>
          <a:xfrm>
            <a:off x="337743" y="182026"/>
            <a:ext cx="4661608" cy="545741"/>
          </a:xfrm>
        </p:spPr>
        <p:txBody>
          <a:bodyPr/>
          <a:lstStyle/>
          <a:p>
            <a:r>
              <a:rPr lang="en-US" sz="2400" dirty="0"/>
              <a:t>User 1 – </a:t>
            </a:r>
            <a:r>
              <a:rPr lang="en-US" sz="2400" dirty="0" err="1"/>
              <a:t>tracyp</a:t>
            </a:r>
            <a:r>
              <a:rPr lang="en-US" sz="2400" dirty="0"/>
              <a:t> After</a:t>
            </a:r>
          </a:p>
        </p:txBody>
      </p:sp>
      <p:pic>
        <p:nvPicPr>
          <p:cNvPr id="3" name="Picture 2">
            <a:extLst>
              <a:ext uri="{FF2B5EF4-FFF2-40B4-BE49-F238E27FC236}">
                <a16:creationId xmlns:a16="http://schemas.microsoft.com/office/drawing/2014/main" id="{E3AB7658-E900-F64E-8E81-0BA33527498A}"/>
              </a:ext>
            </a:extLst>
          </p:cNvPr>
          <p:cNvPicPr>
            <a:picLocks noChangeAspect="1"/>
          </p:cNvPicPr>
          <p:nvPr/>
        </p:nvPicPr>
        <p:blipFill>
          <a:blip r:embed="rId4"/>
          <a:stretch>
            <a:fillRect/>
          </a:stretch>
        </p:blipFill>
        <p:spPr>
          <a:xfrm>
            <a:off x="134471" y="794857"/>
            <a:ext cx="5719482" cy="2708724"/>
          </a:xfrm>
          <a:prstGeom prst="rect">
            <a:avLst/>
          </a:prstGeom>
        </p:spPr>
      </p:pic>
      <p:pic>
        <p:nvPicPr>
          <p:cNvPr id="6" name="Picture 5">
            <a:extLst>
              <a:ext uri="{FF2B5EF4-FFF2-40B4-BE49-F238E27FC236}">
                <a16:creationId xmlns:a16="http://schemas.microsoft.com/office/drawing/2014/main" id="{B42572EA-5D43-974A-8A8F-3608C403022F}"/>
              </a:ext>
            </a:extLst>
          </p:cNvPr>
          <p:cNvPicPr>
            <a:picLocks noChangeAspect="1"/>
          </p:cNvPicPr>
          <p:nvPr/>
        </p:nvPicPr>
        <p:blipFill>
          <a:blip r:embed="rId5"/>
          <a:stretch>
            <a:fillRect/>
          </a:stretch>
        </p:blipFill>
        <p:spPr>
          <a:xfrm>
            <a:off x="3917576" y="1736221"/>
            <a:ext cx="4770951" cy="2854829"/>
          </a:xfrm>
          <a:prstGeom prst="rect">
            <a:avLst/>
          </a:prstGeom>
        </p:spPr>
      </p:pic>
      <p:pic>
        <p:nvPicPr>
          <p:cNvPr id="8" name="pasted-image.pdf"/>
          <p:cNvPicPr>
            <a:picLocks noChangeAspect="1"/>
          </p:cNvPicPr>
          <p:nvPr/>
        </p:nvPicPr>
        <p:blipFill>
          <a:blip r:embed="rId6">
            <a:extLst/>
          </a:blip>
          <a:stretch>
            <a:fillRect/>
          </a:stretch>
        </p:blipFill>
        <p:spPr>
          <a:xfrm>
            <a:off x="7833277" y="4318179"/>
            <a:ext cx="970446" cy="545742"/>
          </a:xfrm>
          <a:prstGeom prst="rect">
            <a:avLst/>
          </a:prstGeom>
          <a:ln w="12700">
            <a:miter lim="400000"/>
          </a:ln>
        </p:spPr>
      </p:pic>
    </p:spTree>
    <p:extLst>
      <p:ext uri="{BB962C8B-B14F-4D97-AF65-F5344CB8AC3E}">
        <p14:creationId xmlns:p14="http://schemas.microsoft.com/office/powerpoint/2010/main" val="2814146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30A924-86E7-1E4A-8ED3-CA1A872B44CE}"/>
              </a:ext>
            </a:extLst>
          </p:cNvPr>
          <p:cNvPicPr>
            <a:picLocks noChangeAspect="1"/>
          </p:cNvPicPr>
          <p:nvPr/>
        </p:nvPicPr>
        <p:blipFill>
          <a:blip r:embed="rId2"/>
          <a:stretch>
            <a:fillRect/>
          </a:stretch>
        </p:blipFill>
        <p:spPr>
          <a:xfrm>
            <a:off x="165188" y="3221766"/>
            <a:ext cx="3297221" cy="2065928"/>
          </a:xfrm>
          <a:prstGeom prst="rect">
            <a:avLst/>
          </a:prstGeom>
        </p:spPr>
      </p:pic>
    </p:spTree>
    <p:extLst>
      <p:ext uri="{BB962C8B-B14F-4D97-AF65-F5344CB8AC3E}">
        <p14:creationId xmlns:p14="http://schemas.microsoft.com/office/powerpoint/2010/main" val="3642886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sted-image.pdf"/>
          <p:cNvPicPr>
            <a:picLocks noChangeAspect="1"/>
          </p:cNvPicPr>
          <p:nvPr/>
        </p:nvPicPr>
        <p:blipFill>
          <a:blip r:embed="rId2">
            <a:extLst/>
          </a:blip>
          <a:stretch>
            <a:fillRect/>
          </a:stretch>
        </p:blipFill>
        <p:spPr>
          <a:xfrm>
            <a:off x="0" y="0"/>
            <a:ext cx="9148778" cy="5143500"/>
          </a:xfrm>
          <a:prstGeom prst="rect">
            <a:avLst/>
          </a:prstGeom>
          <a:ln w="12700">
            <a:miter lim="400000"/>
          </a:ln>
        </p:spPr>
      </p:pic>
      <p:pic>
        <p:nvPicPr>
          <p:cNvPr id="3" name="pasted-image.pdf"/>
          <p:cNvPicPr>
            <a:picLocks noChangeAspect="1"/>
          </p:cNvPicPr>
          <p:nvPr/>
        </p:nvPicPr>
        <p:blipFill>
          <a:blip r:embed="rId3">
            <a:extLst/>
          </a:blip>
          <a:stretch>
            <a:fillRect/>
          </a:stretch>
        </p:blipFill>
        <p:spPr>
          <a:xfrm>
            <a:off x="4089166" y="3877504"/>
            <a:ext cx="970446" cy="545742"/>
          </a:xfrm>
          <a:prstGeom prst="rect">
            <a:avLst/>
          </a:prstGeom>
          <a:ln w="12700">
            <a:miter lim="400000"/>
          </a:ln>
        </p:spPr>
      </p:pic>
    </p:spTree>
    <p:extLst>
      <p:ext uri="{BB962C8B-B14F-4D97-AF65-F5344CB8AC3E}">
        <p14:creationId xmlns:p14="http://schemas.microsoft.com/office/powerpoint/2010/main" val="3718186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sted-image.pdf"/>
          <p:cNvPicPr>
            <a:picLocks noChangeAspect="1"/>
          </p:cNvPicPr>
          <p:nvPr/>
        </p:nvPicPr>
        <p:blipFill>
          <a:blip r:embed="rId2">
            <a:extLst/>
          </a:blip>
          <a:stretch>
            <a:fillRect/>
          </a:stretch>
        </p:blipFill>
        <p:spPr>
          <a:xfrm>
            <a:off x="-290978" y="129930"/>
            <a:ext cx="6607887" cy="679923"/>
          </a:xfrm>
          <a:prstGeom prst="rect">
            <a:avLst/>
          </a:prstGeom>
          <a:ln w="12700">
            <a:miter lim="400000"/>
          </a:ln>
        </p:spPr>
      </p:pic>
      <p:sp>
        <p:nvSpPr>
          <p:cNvPr id="2" name="Content Placeholder 1"/>
          <p:cNvSpPr>
            <a:spLocks noGrp="1"/>
          </p:cNvSpPr>
          <p:nvPr>
            <p:ph idx="4294967295"/>
          </p:nvPr>
        </p:nvSpPr>
        <p:spPr>
          <a:xfrm>
            <a:off x="340592" y="1009332"/>
            <a:ext cx="8205304" cy="3553926"/>
          </a:xfrm>
        </p:spPr>
        <p:txBody>
          <a:bodyPr/>
          <a:lstStyle/>
          <a:p>
            <a:r>
              <a:rPr lang="en-US" dirty="0"/>
              <a:t>Customers expect security of their data. This includes secure storage of IAM User Access Keys. While not possible with IAM itself, we can use a combination of IAM, Secrets Manager, Lambda, and KMS to enforce rotation and encrypted storage of these Access Keys.</a:t>
            </a:r>
          </a:p>
        </p:txBody>
      </p:sp>
      <p:sp>
        <p:nvSpPr>
          <p:cNvPr id="5" name="Title 1"/>
          <p:cNvSpPr txBox="1">
            <a:spLocks/>
          </p:cNvSpPr>
          <p:nvPr/>
        </p:nvSpPr>
        <p:spPr>
          <a:xfrm>
            <a:off x="340592" y="197020"/>
            <a:ext cx="5976317" cy="545741"/>
          </a:xfrm>
          <a:prstGeom prst="rect">
            <a:avLst/>
          </a:prstGeom>
        </p:spPr>
        <p:txBody>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t>What to Expect from the Session</a:t>
            </a:r>
          </a:p>
        </p:txBody>
      </p:sp>
      <p:pic>
        <p:nvPicPr>
          <p:cNvPr id="8" name="pasted-image.pdf">
            <a:extLst>
              <a:ext uri="{FF2B5EF4-FFF2-40B4-BE49-F238E27FC236}">
                <a16:creationId xmlns:a16="http://schemas.microsoft.com/office/drawing/2014/main" id="{3452120E-966E-CB45-AA96-56BC76EAB1F9}"/>
              </a:ext>
            </a:extLst>
          </p:cNvPr>
          <p:cNvPicPr>
            <a:picLocks noChangeAspect="1"/>
          </p:cNvPicPr>
          <p:nvPr/>
        </p:nvPicPr>
        <p:blipFill>
          <a:blip r:embed="rId3">
            <a:extLst/>
          </a:blip>
          <a:stretch>
            <a:fillRect/>
          </a:stretch>
        </p:blipFill>
        <p:spPr>
          <a:xfrm>
            <a:off x="7833277" y="4318179"/>
            <a:ext cx="970446" cy="545742"/>
          </a:xfrm>
          <a:prstGeom prst="rect">
            <a:avLst/>
          </a:prstGeom>
          <a:ln w="12700">
            <a:miter lim="400000"/>
          </a:ln>
        </p:spPr>
      </p:pic>
      <p:pic>
        <p:nvPicPr>
          <p:cNvPr id="6" name="Picture 5">
            <a:extLst>
              <a:ext uri="{FF2B5EF4-FFF2-40B4-BE49-F238E27FC236}">
                <a16:creationId xmlns:a16="http://schemas.microsoft.com/office/drawing/2014/main" id="{D6DC45B3-64A3-7D4E-B6F7-0687DF9029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646" y="3338828"/>
            <a:ext cx="646176" cy="1224335"/>
          </a:xfrm>
          <a:prstGeom prst="rect">
            <a:avLst/>
          </a:prstGeom>
        </p:spPr>
      </p:pic>
      <p:pic>
        <p:nvPicPr>
          <p:cNvPr id="4" name="Picture 3">
            <a:extLst>
              <a:ext uri="{FF2B5EF4-FFF2-40B4-BE49-F238E27FC236}">
                <a16:creationId xmlns:a16="http://schemas.microsoft.com/office/drawing/2014/main" id="{252C9A1D-1F06-404F-8BBB-014DFCECA3E8}"/>
              </a:ext>
            </a:extLst>
          </p:cNvPr>
          <p:cNvPicPr>
            <a:picLocks noChangeAspect="1"/>
          </p:cNvPicPr>
          <p:nvPr/>
        </p:nvPicPr>
        <p:blipFill>
          <a:blip r:embed="rId5"/>
          <a:stretch>
            <a:fillRect/>
          </a:stretch>
        </p:blipFill>
        <p:spPr>
          <a:xfrm>
            <a:off x="2127908" y="3338828"/>
            <a:ext cx="1588345" cy="1221804"/>
          </a:xfrm>
          <a:prstGeom prst="rect">
            <a:avLst/>
          </a:prstGeom>
        </p:spPr>
      </p:pic>
    </p:spTree>
    <p:extLst>
      <p:ext uri="{BB962C8B-B14F-4D97-AF65-F5344CB8AC3E}">
        <p14:creationId xmlns:p14="http://schemas.microsoft.com/office/powerpoint/2010/main" val="73870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sted-image.pdf"/>
          <p:cNvPicPr>
            <a:picLocks noChangeAspect="1"/>
          </p:cNvPicPr>
          <p:nvPr/>
        </p:nvPicPr>
        <p:blipFill>
          <a:blip r:embed="rId2">
            <a:extLst/>
          </a:blip>
          <a:stretch>
            <a:fillRect/>
          </a:stretch>
        </p:blipFill>
        <p:spPr>
          <a:xfrm>
            <a:off x="-290978" y="129930"/>
            <a:ext cx="6607887" cy="679923"/>
          </a:xfrm>
          <a:prstGeom prst="rect">
            <a:avLst/>
          </a:prstGeom>
          <a:ln w="12700">
            <a:miter lim="400000"/>
          </a:ln>
        </p:spPr>
      </p:pic>
      <p:sp>
        <p:nvSpPr>
          <p:cNvPr id="2" name="Content Placeholder 1"/>
          <p:cNvSpPr>
            <a:spLocks noGrp="1"/>
          </p:cNvSpPr>
          <p:nvPr>
            <p:ph idx="4294967295"/>
          </p:nvPr>
        </p:nvSpPr>
        <p:spPr>
          <a:xfrm>
            <a:off x="340592" y="1009332"/>
            <a:ext cx="8205304" cy="3553926"/>
          </a:xfrm>
        </p:spPr>
        <p:txBody>
          <a:bodyPr/>
          <a:lstStyle/>
          <a:p>
            <a:r>
              <a:rPr lang="en-US" dirty="0"/>
              <a:t>Customers expect security of their data. This includes secure storage of IAM User Access Keys. While not possible with IAM itself, we can use a combination of IAM, Secrets Manager, Lambda, and KMS to enforce rotation and encrypted storage of these Access Keys.</a:t>
            </a:r>
          </a:p>
        </p:txBody>
      </p:sp>
      <p:sp>
        <p:nvSpPr>
          <p:cNvPr id="5" name="Title 1"/>
          <p:cNvSpPr txBox="1">
            <a:spLocks/>
          </p:cNvSpPr>
          <p:nvPr/>
        </p:nvSpPr>
        <p:spPr>
          <a:xfrm>
            <a:off x="340592" y="197020"/>
            <a:ext cx="5976317" cy="545741"/>
          </a:xfrm>
          <a:prstGeom prst="rect">
            <a:avLst/>
          </a:prstGeom>
        </p:spPr>
        <p:txBody>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t>What to Expect from the Session</a:t>
            </a:r>
          </a:p>
        </p:txBody>
      </p:sp>
      <p:pic>
        <p:nvPicPr>
          <p:cNvPr id="8" name="pasted-image.pdf">
            <a:extLst>
              <a:ext uri="{FF2B5EF4-FFF2-40B4-BE49-F238E27FC236}">
                <a16:creationId xmlns:a16="http://schemas.microsoft.com/office/drawing/2014/main" id="{3452120E-966E-CB45-AA96-56BC76EAB1F9}"/>
              </a:ext>
            </a:extLst>
          </p:cNvPr>
          <p:cNvPicPr>
            <a:picLocks noChangeAspect="1"/>
          </p:cNvPicPr>
          <p:nvPr/>
        </p:nvPicPr>
        <p:blipFill>
          <a:blip r:embed="rId3">
            <a:extLst/>
          </a:blip>
          <a:stretch>
            <a:fillRect/>
          </a:stretch>
        </p:blipFill>
        <p:spPr>
          <a:xfrm>
            <a:off x="7833277" y="4318179"/>
            <a:ext cx="970446" cy="545742"/>
          </a:xfrm>
          <a:prstGeom prst="rect">
            <a:avLst/>
          </a:prstGeom>
          <a:ln w="12700">
            <a:miter lim="400000"/>
          </a:ln>
        </p:spPr>
      </p:pic>
      <p:pic>
        <p:nvPicPr>
          <p:cNvPr id="6" name="Picture 5">
            <a:extLst>
              <a:ext uri="{FF2B5EF4-FFF2-40B4-BE49-F238E27FC236}">
                <a16:creationId xmlns:a16="http://schemas.microsoft.com/office/drawing/2014/main" id="{D6DC45B3-64A3-7D4E-B6F7-0687DF9029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646" y="3338828"/>
            <a:ext cx="646176" cy="1224335"/>
          </a:xfrm>
          <a:prstGeom prst="rect">
            <a:avLst/>
          </a:prstGeom>
        </p:spPr>
      </p:pic>
      <p:pic>
        <p:nvPicPr>
          <p:cNvPr id="4" name="Picture 3">
            <a:extLst>
              <a:ext uri="{FF2B5EF4-FFF2-40B4-BE49-F238E27FC236}">
                <a16:creationId xmlns:a16="http://schemas.microsoft.com/office/drawing/2014/main" id="{252C9A1D-1F06-404F-8BBB-014DFCECA3E8}"/>
              </a:ext>
            </a:extLst>
          </p:cNvPr>
          <p:cNvPicPr>
            <a:picLocks noChangeAspect="1"/>
          </p:cNvPicPr>
          <p:nvPr/>
        </p:nvPicPr>
        <p:blipFill>
          <a:blip r:embed="rId5"/>
          <a:stretch>
            <a:fillRect/>
          </a:stretch>
        </p:blipFill>
        <p:spPr>
          <a:xfrm>
            <a:off x="2127908" y="3338828"/>
            <a:ext cx="1588345" cy="1221804"/>
          </a:xfrm>
          <a:prstGeom prst="rect">
            <a:avLst/>
          </a:prstGeom>
        </p:spPr>
      </p:pic>
      <p:pic>
        <p:nvPicPr>
          <p:cNvPr id="9" name="Picture 8">
            <a:extLst>
              <a:ext uri="{FF2B5EF4-FFF2-40B4-BE49-F238E27FC236}">
                <a16:creationId xmlns:a16="http://schemas.microsoft.com/office/drawing/2014/main" id="{10D22D3B-F394-8E4D-8704-E2EF3668C6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9339" y="3338828"/>
            <a:ext cx="1020359" cy="1224430"/>
          </a:xfrm>
          <a:prstGeom prst="rect">
            <a:avLst/>
          </a:prstGeom>
        </p:spPr>
      </p:pic>
    </p:spTree>
    <p:extLst>
      <p:ext uri="{BB962C8B-B14F-4D97-AF65-F5344CB8AC3E}">
        <p14:creationId xmlns:p14="http://schemas.microsoft.com/office/powerpoint/2010/main" val="105563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sted-image.pdf"/>
          <p:cNvPicPr>
            <a:picLocks noChangeAspect="1"/>
          </p:cNvPicPr>
          <p:nvPr/>
        </p:nvPicPr>
        <p:blipFill>
          <a:blip r:embed="rId3">
            <a:extLst/>
          </a:blip>
          <a:stretch>
            <a:fillRect/>
          </a:stretch>
        </p:blipFill>
        <p:spPr>
          <a:xfrm>
            <a:off x="-290978" y="129930"/>
            <a:ext cx="6607887" cy="679923"/>
          </a:xfrm>
          <a:prstGeom prst="rect">
            <a:avLst/>
          </a:prstGeom>
          <a:ln w="12700">
            <a:miter lim="400000"/>
          </a:ln>
        </p:spPr>
      </p:pic>
      <p:sp>
        <p:nvSpPr>
          <p:cNvPr id="2" name="Content Placeholder 1"/>
          <p:cNvSpPr>
            <a:spLocks noGrp="1"/>
          </p:cNvSpPr>
          <p:nvPr>
            <p:ph idx="4294967295"/>
          </p:nvPr>
        </p:nvSpPr>
        <p:spPr>
          <a:xfrm>
            <a:off x="340592" y="1009332"/>
            <a:ext cx="8205304" cy="3553926"/>
          </a:xfrm>
        </p:spPr>
        <p:txBody>
          <a:bodyPr/>
          <a:lstStyle/>
          <a:p>
            <a:r>
              <a:rPr lang="en-US" dirty="0"/>
              <a:t>Customers expect security of their data. This includes secure storage of IAM User Access Keys. While not possible with IAM itself, we can use a combination of IAM, Secrets Manager, Lambda, and KMS to enforce rotation and encrypted storage of these Access Keys.</a:t>
            </a:r>
          </a:p>
        </p:txBody>
      </p:sp>
      <p:sp>
        <p:nvSpPr>
          <p:cNvPr id="5" name="Title 1"/>
          <p:cNvSpPr txBox="1">
            <a:spLocks/>
          </p:cNvSpPr>
          <p:nvPr/>
        </p:nvSpPr>
        <p:spPr>
          <a:xfrm>
            <a:off x="340592" y="197020"/>
            <a:ext cx="5976317" cy="545741"/>
          </a:xfrm>
          <a:prstGeom prst="rect">
            <a:avLst/>
          </a:prstGeom>
        </p:spPr>
        <p:txBody>
          <a:bodyPr/>
          <a:lstStyle>
            <a:lvl1pPr algn="l" defTabSz="457200" rtl="0" eaLnBrk="1" latinLnBrk="0" hangingPunct="1">
              <a:spcBef>
                <a:spcPct val="0"/>
              </a:spcBef>
              <a:buNone/>
              <a:defRPr sz="2800" b="1" i="0" kern="1200">
                <a:solidFill>
                  <a:schemeClr val="tx1"/>
                </a:solidFill>
                <a:latin typeface="Arial"/>
                <a:ea typeface="+mj-ea"/>
                <a:cs typeface="Arial"/>
              </a:defRPr>
            </a:lvl1pPr>
          </a:lstStyle>
          <a:p>
            <a:r>
              <a:rPr lang="en-US" dirty="0"/>
              <a:t>What to Expect from the Session</a:t>
            </a:r>
          </a:p>
        </p:txBody>
      </p:sp>
      <p:pic>
        <p:nvPicPr>
          <p:cNvPr id="8" name="pasted-image.pdf">
            <a:extLst>
              <a:ext uri="{FF2B5EF4-FFF2-40B4-BE49-F238E27FC236}">
                <a16:creationId xmlns:a16="http://schemas.microsoft.com/office/drawing/2014/main" id="{3452120E-966E-CB45-AA96-56BC76EAB1F9}"/>
              </a:ext>
            </a:extLst>
          </p:cNvPr>
          <p:cNvPicPr>
            <a:picLocks noChangeAspect="1"/>
          </p:cNvPicPr>
          <p:nvPr/>
        </p:nvPicPr>
        <p:blipFill>
          <a:blip r:embed="rId4">
            <a:extLst/>
          </a:blip>
          <a:stretch>
            <a:fillRect/>
          </a:stretch>
        </p:blipFill>
        <p:spPr>
          <a:xfrm>
            <a:off x="7833277" y="4318179"/>
            <a:ext cx="970446" cy="545742"/>
          </a:xfrm>
          <a:prstGeom prst="rect">
            <a:avLst/>
          </a:prstGeom>
          <a:ln w="12700">
            <a:miter lim="400000"/>
          </a:ln>
        </p:spPr>
      </p:pic>
      <p:pic>
        <p:nvPicPr>
          <p:cNvPr id="6" name="Picture 5">
            <a:extLst>
              <a:ext uri="{FF2B5EF4-FFF2-40B4-BE49-F238E27FC236}">
                <a16:creationId xmlns:a16="http://schemas.microsoft.com/office/drawing/2014/main" id="{D6DC45B3-64A3-7D4E-B6F7-0687DF9029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646" y="3338828"/>
            <a:ext cx="646176" cy="1224335"/>
          </a:xfrm>
          <a:prstGeom prst="rect">
            <a:avLst/>
          </a:prstGeom>
        </p:spPr>
      </p:pic>
      <p:pic>
        <p:nvPicPr>
          <p:cNvPr id="4" name="Picture 3">
            <a:extLst>
              <a:ext uri="{FF2B5EF4-FFF2-40B4-BE49-F238E27FC236}">
                <a16:creationId xmlns:a16="http://schemas.microsoft.com/office/drawing/2014/main" id="{252C9A1D-1F06-404F-8BBB-014DFCECA3E8}"/>
              </a:ext>
            </a:extLst>
          </p:cNvPr>
          <p:cNvPicPr>
            <a:picLocks noChangeAspect="1"/>
          </p:cNvPicPr>
          <p:nvPr/>
        </p:nvPicPr>
        <p:blipFill>
          <a:blip r:embed="rId6"/>
          <a:stretch>
            <a:fillRect/>
          </a:stretch>
        </p:blipFill>
        <p:spPr>
          <a:xfrm>
            <a:off x="2127908" y="3338828"/>
            <a:ext cx="1588345" cy="1221804"/>
          </a:xfrm>
          <a:prstGeom prst="rect">
            <a:avLst/>
          </a:prstGeom>
        </p:spPr>
      </p:pic>
      <p:pic>
        <p:nvPicPr>
          <p:cNvPr id="9" name="Picture 8">
            <a:extLst>
              <a:ext uri="{FF2B5EF4-FFF2-40B4-BE49-F238E27FC236}">
                <a16:creationId xmlns:a16="http://schemas.microsoft.com/office/drawing/2014/main" id="{10D22D3B-F394-8E4D-8704-E2EF3668C6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9339" y="3338828"/>
            <a:ext cx="1020359" cy="1224430"/>
          </a:xfrm>
          <a:prstGeom prst="rect">
            <a:avLst/>
          </a:prstGeom>
        </p:spPr>
      </p:pic>
      <p:pic>
        <p:nvPicPr>
          <p:cNvPr id="10" name="Picture 9">
            <a:extLst>
              <a:ext uri="{FF2B5EF4-FFF2-40B4-BE49-F238E27FC236}">
                <a16:creationId xmlns:a16="http://schemas.microsoft.com/office/drawing/2014/main" id="{9831AF7B-2724-DC44-AB3B-D7DDB0CEA8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76552" y="3365500"/>
            <a:ext cx="998898" cy="1198677"/>
          </a:xfrm>
          <a:prstGeom prst="rect">
            <a:avLst/>
          </a:prstGeom>
        </p:spPr>
      </p:pic>
    </p:spTree>
    <p:extLst>
      <p:ext uri="{BB962C8B-B14F-4D97-AF65-F5344CB8AC3E}">
        <p14:creationId xmlns:p14="http://schemas.microsoft.com/office/powerpoint/2010/main" val="1744121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9F02A8-DA56-3A4E-A4FA-DA7A77095E17}"/>
              </a:ext>
            </a:extLst>
          </p:cNvPr>
          <p:cNvPicPr>
            <a:picLocks noChangeAspect="1"/>
          </p:cNvPicPr>
          <p:nvPr/>
        </p:nvPicPr>
        <p:blipFill>
          <a:blip r:embed="rId2"/>
          <a:stretch>
            <a:fillRect/>
          </a:stretch>
        </p:blipFill>
        <p:spPr>
          <a:xfrm>
            <a:off x="0" y="3191622"/>
            <a:ext cx="1599519" cy="2399279"/>
          </a:xfrm>
          <a:prstGeom prst="rect">
            <a:avLst/>
          </a:prstGeom>
        </p:spPr>
      </p:pic>
      <p:pic>
        <p:nvPicPr>
          <p:cNvPr id="3" name="pasted-image.pdf"/>
          <p:cNvPicPr>
            <a:picLocks noChangeAspect="1"/>
          </p:cNvPicPr>
          <p:nvPr/>
        </p:nvPicPr>
        <p:blipFill>
          <a:blip r:embed="rId3">
            <a:extLst/>
          </a:blip>
          <a:stretch>
            <a:fillRect/>
          </a:stretch>
        </p:blipFill>
        <p:spPr>
          <a:xfrm>
            <a:off x="-75437" y="1676681"/>
            <a:ext cx="8139574" cy="1786855"/>
          </a:xfrm>
          <a:prstGeom prst="rect">
            <a:avLst/>
          </a:prstGeom>
          <a:ln w="12700">
            <a:miter lim="400000"/>
          </a:ln>
        </p:spPr>
      </p:pic>
      <p:sp>
        <p:nvSpPr>
          <p:cNvPr id="2" name="Title 1"/>
          <p:cNvSpPr>
            <a:spLocks noGrp="1"/>
          </p:cNvSpPr>
          <p:nvPr>
            <p:ph type="title"/>
          </p:nvPr>
        </p:nvSpPr>
        <p:spPr>
          <a:xfrm>
            <a:off x="348888" y="1676681"/>
            <a:ext cx="7290924" cy="1786855"/>
          </a:xfrm>
        </p:spPr>
        <p:txBody>
          <a:bodyPr anchor="ctr"/>
          <a:lstStyle/>
          <a:p>
            <a:pPr algn="ctr"/>
            <a:r>
              <a:rPr lang="en-US" dirty="0" err="1"/>
              <a:t>Otterly</a:t>
            </a:r>
            <a:r>
              <a:rPr lang="en-US" dirty="0"/>
              <a:t> Secure, Store, and Rotate IAM Access Keys with AWS Secrets Manager</a:t>
            </a:r>
          </a:p>
        </p:txBody>
      </p:sp>
      <p:pic>
        <p:nvPicPr>
          <p:cNvPr id="4" name="pasted-image.pdf"/>
          <p:cNvPicPr>
            <a:picLocks noChangeAspect="1"/>
          </p:cNvPicPr>
          <p:nvPr/>
        </p:nvPicPr>
        <p:blipFill>
          <a:blip r:embed="rId4">
            <a:extLst/>
          </a:blip>
          <a:stretch>
            <a:fillRect/>
          </a:stretch>
        </p:blipFill>
        <p:spPr>
          <a:xfrm>
            <a:off x="7833277" y="4318179"/>
            <a:ext cx="970446" cy="545742"/>
          </a:xfrm>
          <a:prstGeom prst="rect">
            <a:avLst/>
          </a:prstGeom>
          <a:ln w="12700">
            <a:miter lim="400000"/>
          </a:ln>
        </p:spPr>
      </p:pic>
    </p:spTree>
    <p:extLst>
      <p:ext uri="{BB962C8B-B14F-4D97-AF65-F5344CB8AC3E}">
        <p14:creationId xmlns:p14="http://schemas.microsoft.com/office/powerpoint/2010/main" val="1522136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sted-image.pdf"/>
          <p:cNvPicPr>
            <a:picLocks noChangeAspect="1"/>
          </p:cNvPicPr>
          <p:nvPr/>
        </p:nvPicPr>
        <p:blipFill>
          <a:blip r:embed="rId3">
            <a:extLst/>
          </a:blip>
          <a:stretch>
            <a:fillRect/>
          </a:stretch>
        </p:blipFill>
        <p:spPr>
          <a:xfrm>
            <a:off x="7833277" y="4318179"/>
            <a:ext cx="970446" cy="545742"/>
          </a:xfrm>
          <a:prstGeom prst="rect">
            <a:avLst/>
          </a:prstGeom>
          <a:ln w="12700">
            <a:miter lim="400000"/>
          </a:ln>
        </p:spPr>
      </p:pic>
      <p:pic>
        <p:nvPicPr>
          <p:cNvPr id="4" name="pasted-image.pdf"/>
          <p:cNvPicPr>
            <a:picLocks noChangeAspect="1"/>
          </p:cNvPicPr>
          <p:nvPr/>
        </p:nvPicPr>
        <p:blipFill>
          <a:blip r:embed="rId4">
            <a:extLst/>
          </a:blip>
          <a:stretch>
            <a:fillRect/>
          </a:stretch>
        </p:blipFill>
        <p:spPr>
          <a:xfrm>
            <a:off x="-123197" y="114936"/>
            <a:ext cx="5122548" cy="679923"/>
          </a:xfrm>
          <a:prstGeom prst="rect">
            <a:avLst/>
          </a:prstGeom>
          <a:ln w="12700">
            <a:miter lim="400000"/>
          </a:ln>
        </p:spPr>
      </p:pic>
      <p:sp>
        <p:nvSpPr>
          <p:cNvPr id="2" name="Title 1"/>
          <p:cNvSpPr>
            <a:spLocks noGrp="1"/>
          </p:cNvSpPr>
          <p:nvPr>
            <p:ph type="title"/>
          </p:nvPr>
        </p:nvSpPr>
        <p:spPr>
          <a:xfrm>
            <a:off x="87086" y="114936"/>
            <a:ext cx="4711337" cy="679923"/>
          </a:xfrm>
        </p:spPr>
        <p:txBody>
          <a:bodyPr anchor="ctr"/>
          <a:lstStyle/>
          <a:p>
            <a:pPr algn="ctr"/>
            <a:r>
              <a:rPr lang="en-US" sz="1800" dirty="0"/>
              <a:t>What’s the diff between SSM and ASM?</a:t>
            </a:r>
          </a:p>
        </p:txBody>
      </p:sp>
      <p:sp>
        <p:nvSpPr>
          <p:cNvPr id="3" name="Content Placeholder 2"/>
          <p:cNvSpPr>
            <a:spLocks noGrp="1"/>
          </p:cNvSpPr>
          <p:nvPr>
            <p:ph idx="4294967295"/>
          </p:nvPr>
        </p:nvSpPr>
        <p:spPr>
          <a:xfrm>
            <a:off x="340592" y="1009332"/>
            <a:ext cx="8205304" cy="3553926"/>
          </a:xfrm>
        </p:spPr>
        <p:txBody>
          <a:bodyPr/>
          <a:lstStyle/>
          <a:p>
            <a:r>
              <a:rPr lang="en-US" dirty="0"/>
              <a:t>Before we get too far in, I know this will come up. What’s the deal with SSM (AWS Systems Manager) and ASM (AWS Secrets Manager)? Why is one better than the other? Why should I use one over the other? </a:t>
            </a:r>
          </a:p>
          <a:p>
            <a:endParaRPr lang="en-US" dirty="0"/>
          </a:p>
          <a:p>
            <a:endParaRPr lang="en-US" dirty="0"/>
          </a:p>
        </p:txBody>
      </p:sp>
    </p:spTree>
    <p:extLst>
      <p:ext uri="{BB962C8B-B14F-4D97-AF65-F5344CB8AC3E}">
        <p14:creationId xmlns:p14="http://schemas.microsoft.com/office/powerpoint/2010/main" val="2399798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sted-image.pdf"/>
          <p:cNvPicPr>
            <a:picLocks noChangeAspect="1"/>
          </p:cNvPicPr>
          <p:nvPr/>
        </p:nvPicPr>
        <p:blipFill>
          <a:blip r:embed="rId3">
            <a:extLst/>
          </a:blip>
          <a:stretch>
            <a:fillRect/>
          </a:stretch>
        </p:blipFill>
        <p:spPr>
          <a:xfrm>
            <a:off x="7833277" y="4318179"/>
            <a:ext cx="970446" cy="545742"/>
          </a:xfrm>
          <a:prstGeom prst="rect">
            <a:avLst/>
          </a:prstGeom>
          <a:ln w="12700">
            <a:miter lim="400000"/>
          </a:ln>
        </p:spPr>
      </p:pic>
      <p:pic>
        <p:nvPicPr>
          <p:cNvPr id="4" name="pasted-image.pdf"/>
          <p:cNvPicPr>
            <a:picLocks noChangeAspect="1"/>
          </p:cNvPicPr>
          <p:nvPr/>
        </p:nvPicPr>
        <p:blipFill>
          <a:blip r:embed="rId4">
            <a:extLst/>
          </a:blip>
          <a:stretch>
            <a:fillRect/>
          </a:stretch>
        </p:blipFill>
        <p:spPr>
          <a:xfrm>
            <a:off x="-123197" y="114936"/>
            <a:ext cx="5122548" cy="679923"/>
          </a:xfrm>
          <a:prstGeom prst="rect">
            <a:avLst/>
          </a:prstGeom>
          <a:ln w="12700">
            <a:miter lim="400000"/>
          </a:ln>
        </p:spPr>
      </p:pic>
      <p:sp>
        <p:nvSpPr>
          <p:cNvPr id="2" name="Title 1"/>
          <p:cNvSpPr>
            <a:spLocks noGrp="1"/>
          </p:cNvSpPr>
          <p:nvPr>
            <p:ph type="title"/>
          </p:nvPr>
        </p:nvSpPr>
        <p:spPr>
          <a:xfrm>
            <a:off x="87086" y="114936"/>
            <a:ext cx="4711337" cy="679923"/>
          </a:xfrm>
        </p:spPr>
        <p:txBody>
          <a:bodyPr anchor="ctr"/>
          <a:lstStyle/>
          <a:p>
            <a:pPr algn="ctr"/>
            <a:r>
              <a:rPr lang="en-US" sz="1800" dirty="0"/>
              <a:t>What’s the diff between SSM and ASM?</a:t>
            </a:r>
          </a:p>
        </p:txBody>
      </p:sp>
      <p:sp>
        <p:nvSpPr>
          <p:cNvPr id="3" name="Content Placeholder 2"/>
          <p:cNvSpPr>
            <a:spLocks noGrp="1"/>
          </p:cNvSpPr>
          <p:nvPr>
            <p:ph idx="4294967295"/>
          </p:nvPr>
        </p:nvSpPr>
        <p:spPr>
          <a:xfrm>
            <a:off x="340592" y="1009332"/>
            <a:ext cx="8205304" cy="3553926"/>
          </a:xfrm>
        </p:spPr>
        <p:txBody>
          <a:bodyPr/>
          <a:lstStyle/>
          <a:p>
            <a:r>
              <a:rPr lang="en-US" dirty="0"/>
              <a:t>Before we get too far in, I know this will come up. What’s the deal with SSM (AWS Systems Manager) and ASM (AWS Secrets Manager)? Why is one better than the other? Why should I use one over the other? </a:t>
            </a:r>
          </a:p>
          <a:p>
            <a:endParaRPr lang="en-US" dirty="0"/>
          </a:p>
          <a:p>
            <a:endParaRPr lang="en-US" dirty="0"/>
          </a:p>
        </p:txBody>
      </p:sp>
      <p:pic>
        <p:nvPicPr>
          <p:cNvPr id="6" name="Picture 5">
            <a:extLst>
              <a:ext uri="{FF2B5EF4-FFF2-40B4-BE49-F238E27FC236}">
                <a16:creationId xmlns:a16="http://schemas.microsoft.com/office/drawing/2014/main" id="{3D74E921-9021-6848-824A-9C01E32D5F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7546" y="2786295"/>
            <a:ext cx="1530717" cy="1709092"/>
          </a:xfrm>
          <a:prstGeom prst="rect">
            <a:avLst/>
          </a:prstGeom>
        </p:spPr>
      </p:pic>
    </p:spTree>
    <p:extLst>
      <p:ext uri="{BB962C8B-B14F-4D97-AF65-F5344CB8AC3E}">
        <p14:creationId xmlns:p14="http://schemas.microsoft.com/office/powerpoint/2010/main" val="297358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invent-deck-light_as">
  <a:themeElements>
    <a:clrScheme name="Custom 2">
      <a:dk1>
        <a:srgbClr val="474746"/>
      </a:dk1>
      <a:lt1>
        <a:sysClr val="window" lastClr="FFFFFF"/>
      </a:lt1>
      <a:dk2>
        <a:srgbClr val="6D6E6D"/>
      </a:dk2>
      <a:lt2>
        <a:srgbClr val="F8F8F8"/>
      </a:lt2>
      <a:accent1>
        <a:srgbClr val="FCB64C"/>
      </a:accent1>
      <a:accent2>
        <a:srgbClr val="F7A028"/>
      </a:accent2>
      <a:accent3>
        <a:srgbClr val="49A8F2"/>
      </a:accent3>
      <a:accent4>
        <a:srgbClr val="7BC233"/>
      </a:accent4>
      <a:accent5>
        <a:srgbClr val="FDD645"/>
      </a:accent5>
      <a:accent6>
        <a:srgbClr val="999A98"/>
      </a:accent6>
      <a:hlink>
        <a:srgbClr val="686CEA"/>
      </a:hlink>
      <a:folHlink>
        <a:srgbClr val="9F52C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reInvent-16-Light" id="{F96756DB-0AF2-654F-AC17-CB95E158BD63}" vid="{F2E787C2-868B-BC45-B76F-3F5B2DCDFF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97C89A-FD0C-431E-81F6-90225B937683}">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reInvent-16-Light</Template>
  <TotalTime>9491</TotalTime>
  <Words>1777</Words>
  <Application>Microsoft Macintosh PowerPoint</Application>
  <PresentationFormat>On-screen Show (16:9)</PresentationFormat>
  <Paragraphs>135</Paragraphs>
  <Slides>32</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Copperplate Gothic Bold</vt:lpstr>
      <vt:lpstr>Lucida Console</vt:lpstr>
      <vt:lpstr>reinvent-deck-light_as</vt:lpstr>
      <vt:lpstr>PowerPoint Presentation</vt:lpstr>
      <vt:lpstr>PowerPoint Presentation</vt:lpstr>
      <vt:lpstr>PowerPoint Presentation</vt:lpstr>
      <vt:lpstr>PowerPoint Presentation</vt:lpstr>
      <vt:lpstr>PowerPoint Presentation</vt:lpstr>
      <vt:lpstr>PowerPoint Presentation</vt:lpstr>
      <vt:lpstr>Otterly Secure, Store, and Rotate IAM Access Keys with AWS Secrets Manager</vt:lpstr>
      <vt:lpstr>What’s the diff between SSM and ASM?</vt:lpstr>
      <vt:lpstr>What’s the diff between SSM and ASM?</vt:lpstr>
      <vt:lpstr>What’s the diff between SSM and ASM?</vt:lpstr>
      <vt:lpstr>So what is it customers want?</vt:lpstr>
      <vt:lpstr>So what is it customers want?</vt:lpstr>
      <vt:lpstr>So what is it customers want?</vt:lpstr>
      <vt:lpstr>So what is it customers want?</vt:lpstr>
      <vt:lpstr>Otters to the Rescue!</vt:lpstr>
      <vt:lpstr>Otters to the Rescue!</vt:lpstr>
      <vt:lpstr>ListAccessKeys &amp; Metadata</vt:lpstr>
      <vt:lpstr>Otters to the Rescue!</vt:lpstr>
      <vt:lpstr>Create New Access Key Pair</vt:lpstr>
      <vt:lpstr>Otters to the Rescue!</vt:lpstr>
      <vt:lpstr>Update or Create Secret</vt:lpstr>
      <vt:lpstr>Otters to the Rescue!</vt:lpstr>
      <vt:lpstr>Delete Old Access Key Pair</vt:lpstr>
      <vt:lpstr>And now a demo! Woot woot!</vt:lpstr>
      <vt:lpstr>User 1 – Mojomonkey1 Before</vt:lpstr>
      <vt:lpstr>User 1 – Mojomonkey1 After</vt:lpstr>
      <vt:lpstr>User 1 – TestUser Before</vt:lpstr>
      <vt:lpstr>User 1 – TestUser After</vt:lpstr>
      <vt:lpstr>User 1 – tracyp Before</vt:lpstr>
      <vt:lpstr>User 1 – tracyp After</vt:lpstr>
      <vt:lpstr>PowerPoint Presentation</vt:lpstr>
      <vt:lpstr>PowerPoint Presentation</vt:lpstr>
    </vt:vector>
  </TitlesOfParts>
  <Company>Amazon.com</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Deck Guidelines</dc:title>
  <dc:creator>Fagan, Jill</dc:creator>
  <cp:lastModifiedBy>Microsoft Office User</cp:lastModifiedBy>
  <cp:revision>108</cp:revision>
  <dcterms:created xsi:type="dcterms:W3CDTF">2016-07-19T22:09:21Z</dcterms:created>
  <dcterms:modified xsi:type="dcterms:W3CDTF">2018-10-25T13:46:49Z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